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42_1F0CF2C7.xml" ContentType="application/vnd.ms-powerpoint.comment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38"/>
  </p:notesMasterIdLst>
  <p:sldIdLst>
    <p:sldId id="327" r:id="rId4"/>
    <p:sldId id="322" r:id="rId5"/>
    <p:sldId id="319" r:id="rId6"/>
    <p:sldId id="299" r:id="rId7"/>
    <p:sldId id="300" r:id="rId8"/>
    <p:sldId id="301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258" r:id="rId20"/>
    <p:sldId id="257" r:id="rId21"/>
    <p:sldId id="259" r:id="rId22"/>
    <p:sldId id="408" r:id="rId23"/>
    <p:sldId id="328" r:id="rId24"/>
    <p:sldId id="407" r:id="rId25"/>
    <p:sldId id="265" r:id="rId26"/>
    <p:sldId id="266" r:id="rId27"/>
    <p:sldId id="267" r:id="rId28"/>
    <p:sldId id="280" r:id="rId29"/>
    <p:sldId id="279" r:id="rId30"/>
    <p:sldId id="282" r:id="rId31"/>
    <p:sldId id="283" r:id="rId32"/>
    <p:sldId id="268" r:id="rId33"/>
    <p:sldId id="284" r:id="rId34"/>
    <p:sldId id="285" r:id="rId35"/>
    <p:sldId id="404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63900B-52F3-9593-E847-558FF0874697}" name="Sofia CANOVAS PEREDA" initials="SCP" userId="S::canovas@un.org::eb5d52e4-dc70-45f4-9e51-c37ee1969f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56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47" Type="http://schemas.openxmlformats.org/officeDocument/2006/relationships/customXml" Target="../customXml/item4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8/10/relationships/authors" Target="authors.xml"/><Relationship Id="rId48" Type="http://schemas.openxmlformats.org/officeDocument/2006/relationships/customXml" Target="../customXml/item5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7.xml"/><Relationship Id="rId41" Type="http://schemas.openxmlformats.org/officeDocument/2006/relationships/theme" Target="theme/theme1.xml"/></Relationships>
</file>

<file path=ppt/comments/modernComment_142_1F0CF2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A8D177-76EE-4635-AF08-DF404649D0EB}" authorId="{5463900B-52F3-9593-E847-558FF0874697}" created="2022-10-04T13:15:58.795">
    <pc:sldMkLst xmlns:pc="http://schemas.microsoft.com/office/powerpoint/2013/main/command">
      <pc:docMk/>
      <pc:sldMk cId="520942279" sldId="322"/>
    </pc:sldMkLst>
    <p188:txBody>
      <a:bodyPr/>
      <a:lstStyle/>
      <a:p>
        <a:r>
          <a:rPr lang="fr-FR"/>
          <a:t>le personnel PNUD</a:t>
        </a:r>
      </a:p>
    </p188:txBody>
  </p188:cm>
  <p188:cm id="{C0F1428E-34C0-4488-919C-8C1A1B78B56D}" authorId="{5463900B-52F3-9593-E847-558FF0874697}" created="2022-10-04T13:17:46.61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20942279" sldId="322"/>
      <ac:spMk id="2" creationId="{00000000-0000-0000-0000-000000000000}"/>
      <ac:txMk cp="257" len="9">
        <ac:context len="345" hash="607625649"/>
      </ac:txMk>
    </ac:txMkLst>
    <p188:pos x="3144077" y="4239915"/>
    <p188:txBody>
      <a:bodyPr/>
      <a:lstStyle/>
      <a:p>
        <a:r>
          <a:rPr lang="fr-FR"/>
          <a:t>Et avec une politique de tolérance Zéro contre l'EAS/SEA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BDE3E-16CA-4ED1-BE48-5BA0DCA3F7B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34D8510-2B58-4174-9CCB-8A7F7FB1B94B}">
      <dgm:prSet phldrT="[Texte]" custT="1"/>
      <dgm:spPr/>
      <dgm:t>
        <a:bodyPr/>
        <a:lstStyle/>
        <a:p>
          <a:r>
            <a:rPr lang="fr-FR" sz="1800" b="1" dirty="0">
              <a:solidFill>
                <a:srgbClr val="000000"/>
              </a:solidFill>
            </a:rPr>
            <a:t>GENDER EQUALITY SEAL-EFG</a:t>
          </a:r>
        </a:p>
      </dgm:t>
    </dgm:pt>
    <dgm:pt modelId="{B6268AE5-30F6-4FAF-AD1D-5185F00AA9FA}" type="parTrans" cxnId="{BFF6E22D-C417-4A50-AA58-DB5BD1FDDEB2}">
      <dgm:prSet/>
      <dgm:spPr/>
      <dgm:t>
        <a:bodyPr/>
        <a:lstStyle/>
        <a:p>
          <a:endParaRPr lang="fr-FR"/>
        </a:p>
      </dgm:t>
    </dgm:pt>
    <dgm:pt modelId="{F415D1B6-2CF4-4C0B-865F-D41B0CBA0EAB}" type="sibTrans" cxnId="{BFF6E22D-C417-4A50-AA58-DB5BD1FDDEB2}">
      <dgm:prSet/>
      <dgm:spPr/>
      <dgm:t>
        <a:bodyPr/>
        <a:lstStyle/>
        <a:p>
          <a:endParaRPr lang="fr-FR"/>
        </a:p>
      </dgm:t>
    </dgm:pt>
    <dgm:pt modelId="{50B3BB3E-2777-43B9-ACBC-AB8A4DFB4927}">
      <dgm:prSet phldrT="[Texte]" custT="1"/>
      <dgm:spPr/>
      <dgm:t>
        <a:bodyPr/>
        <a:lstStyle/>
        <a:p>
          <a:r>
            <a:rPr lang="fr-FR" sz="2000" b="1" dirty="0" err="1">
              <a:solidFill>
                <a:srgbClr val="000000"/>
              </a:solidFill>
            </a:rPr>
            <a:t>Work</a:t>
          </a:r>
          <a:r>
            <a:rPr lang="fr-FR" sz="2000" b="1" dirty="0">
              <a:solidFill>
                <a:srgbClr val="000000"/>
              </a:solidFill>
            </a:rPr>
            <a:t> life balance</a:t>
          </a:r>
        </a:p>
      </dgm:t>
    </dgm:pt>
    <dgm:pt modelId="{71A160C9-6611-4831-9F77-4AF86C30806B}" type="parTrans" cxnId="{1C7F85F3-9BB6-4C79-8950-F2D9BD96C65C}">
      <dgm:prSet/>
      <dgm:spPr/>
      <dgm:t>
        <a:bodyPr/>
        <a:lstStyle/>
        <a:p>
          <a:endParaRPr lang="fr-FR"/>
        </a:p>
      </dgm:t>
    </dgm:pt>
    <dgm:pt modelId="{4FC7E1E0-F58A-4892-A863-F417D45C8C1C}" type="sibTrans" cxnId="{1C7F85F3-9BB6-4C79-8950-F2D9BD96C65C}">
      <dgm:prSet/>
      <dgm:spPr/>
      <dgm:t>
        <a:bodyPr/>
        <a:lstStyle/>
        <a:p>
          <a:endParaRPr lang="fr-FR"/>
        </a:p>
      </dgm:t>
    </dgm:pt>
    <dgm:pt modelId="{A0E40D39-3214-46C1-9B4D-1677B4F5ABAD}">
      <dgm:prSet phldrT="[Texte]" custT="1"/>
      <dgm:spPr/>
      <dgm:t>
        <a:bodyPr/>
        <a:lstStyle/>
        <a:p>
          <a:r>
            <a:rPr lang="fr-FR" sz="2000" b="1" dirty="0">
              <a:solidFill>
                <a:srgbClr val="000000"/>
              </a:solidFill>
            </a:rPr>
            <a:t>Politique PSEA</a:t>
          </a:r>
        </a:p>
      </dgm:t>
    </dgm:pt>
    <dgm:pt modelId="{E17A9E38-146F-4CC4-ABFB-DF5DEE805B4A}" type="parTrans" cxnId="{6EF9063D-1803-422B-A60A-B713BB49A0C2}">
      <dgm:prSet/>
      <dgm:spPr/>
      <dgm:t>
        <a:bodyPr/>
        <a:lstStyle/>
        <a:p>
          <a:endParaRPr lang="fr-FR"/>
        </a:p>
      </dgm:t>
    </dgm:pt>
    <dgm:pt modelId="{9E6A26CB-5837-4A8C-905F-08C185CB6EFB}" type="sibTrans" cxnId="{6EF9063D-1803-422B-A60A-B713BB49A0C2}">
      <dgm:prSet/>
      <dgm:spPr/>
      <dgm:t>
        <a:bodyPr/>
        <a:lstStyle/>
        <a:p>
          <a:endParaRPr lang="fr-FR"/>
        </a:p>
      </dgm:t>
    </dgm:pt>
    <dgm:pt modelId="{3E0C2470-DD72-49E3-9A49-657078AA64D9}">
      <dgm:prSet phldrT="[Texte]" custT="1"/>
      <dgm:spPr/>
      <dgm:t>
        <a:bodyPr/>
        <a:lstStyle/>
        <a:p>
          <a:r>
            <a:rPr lang="fr-FR" sz="1800" b="1" dirty="0">
              <a:solidFill>
                <a:srgbClr val="000000"/>
              </a:solidFill>
            </a:rPr>
            <a:t>Nomination des comités sensible au genre</a:t>
          </a:r>
        </a:p>
      </dgm:t>
    </dgm:pt>
    <dgm:pt modelId="{28DE149A-B7C0-454B-BEE8-0B2145CCDEE8}" type="parTrans" cxnId="{0A10E1EC-EB00-4F16-9A81-7625C28A7705}">
      <dgm:prSet/>
      <dgm:spPr/>
      <dgm:t>
        <a:bodyPr/>
        <a:lstStyle/>
        <a:p>
          <a:endParaRPr lang="fr-FR"/>
        </a:p>
      </dgm:t>
    </dgm:pt>
    <dgm:pt modelId="{620776C6-7B30-415B-9142-412CF3281A97}" type="sibTrans" cxnId="{0A10E1EC-EB00-4F16-9A81-7625C28A7705}">
      <dgm:prSet/>
      <dgm:spPr/>
      <dgm:t>
        <a:bodyPr/>
        <a:lstStyle/>
        <a:p>
          <a:endParaRPr lang="fr-FR"/>
        </a:p>
      </dgm:t>
    </dgm:pt>
    <dgm:pt modelId="{F4F00D72-C916-429F-B7B9-9DEBD4ADA1BB}">
      <dgm:prSet phldrT="[Texte]" custT="1"/>
      <dgm:spPr/>
      <dgm:t>
        <a:bodyPr/>
        <a:lstStyle/>
        <a:p>
          <a:r>
            <a:rPr lang="fr-FR" sz="1800" b="1" dirty="0">
              <a:solidFill>
                <a:srgbClr val="000000"/>
              </a:solidFill>
            </a:rPr>
            <a:t>Indicateur Genre dans les PMD</a:t>
          </a:r>
        </a:p>
      </dgm:t>
    </dgm:pt>
    <dgm:pt modelId="{5687B75E-E41D-4F93-B548-71DFAFD47B2A}" type="parTrans" cxnId="{B5DF85B5-81B4-49FD-97E4-568C5BA475DC}">
      <dgm:prSet/>
      <dgm:spPr/>
      <dgm:t>
        <a:bodyPr/>
        <a:lstStyle/>
        <a:p>
          <a:endParaRPr lang="fr-FR"/>
        </a:p>
      </dgm:t>
    </dgm:pt>
    <dgm:pt modelId="{6D2B41CA-A62A-46CA-946C-3A2F092AD24F}" type="sibTrans" cxnId="{B5DF85B5-81B4-49FD-97E4-568C5BA475DC}">
      <dgm:prSet/>
      <dgm:spPr/>
      <dgm:t>
        <a:bodyPr/>
        <a:lstStyle/>
        <a:p>
          <a:endParaRPr lang="fr-FR"/>
        </a:p>
      </dgm:t>
    </dgm:pt>
    <dgm:pt modelId="{41A54865-BF75-4922-B898-7A90922E9A52}">
      <dgm:prSet custT="1"/>
      <dgm:spPr/>
      <dgm:t>
        <a:bodyPr/>
        <a:lstStyle/>
        <a:p>
          <a:r>
            <a:rPr lang="fr-FR" sz="1800" b="1" dirty="0">
              <a:solidFill>
                <a:srgbClr val="000000"/>
              </a:solidFill>
            </a:rPr>
            <a:t>Recrutement sensible au Genre</a:t>
          </a:r>
        </a:p>
      </dgm:t>
    </dgm:pt>
    <dgm:pt modelId="{6271D352-90EF-448A-AFD5-FB8B411C6E6B}" type="parTrans" cxnId="{FB4FB941-E9DC-4DE9-8103-B4B24F38134B}">
      <dgm:prSet/>
      <dgm:spPr/>
      <dgm:t>
        <a:bodyPr/>
        <a:lstStyle/>
        <a:p>
          <a:endParaRPr lang="fr-FR"/>
        </a:p>
      </dgm:t>
    </dgm:pt>
    <dgm:pt modelId="{6614750D-F68C-46BD-94BB-2BA7BB8F5DDD}" type="sibTrans" cxnId="{FB4FB941-E9DC-4DE9-8103-B4B24F38134B}">
      <dgm:prSet/>
      <dgm:spPr/>
      <dgm:t>
        <a:bodyPr/>
        <a:lstStyle/>
        <a:p>
          <a:endParaRPr lang="fr-FR"/>
        </a:p>
      </dgm:t>
    </dgm:pt>
    <dgm:pt modelId="{F3D696DB-5F4E-4B42-9999-7707F5FA59BA}" type="pres">
      <dgm:prSet presAssocID="{0C7BDE3E-16CA-4ED1-BE48-5BA0DCA3F7B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817751-394D-42C0-8C23-128CF98D233C}" type="pres">
      <dgm:prSet presAssocID="{134D8510-2B58-4174-9CCB-8A7F7FB1B94B}" presName="centerShape" presStyleLbl="node0" presStyleIdx="0" presStyleCnt="1" custScaleX="128059" custScaleY="72024" custLinFactNeighborX="4402" custLinFactNeighborY="-3767"/>
      <dgm:spPr/>
    </dgm:pt>
    <dgm:pt modelId="{F90D824B-0079-4AE1-BC30-BC09328F0DE7}" type="pres">
      <dgm:prSet presAssocID="{50B3BB3E-2777-43B9-ACBC-AB8A4DFB4927}" presName="node" presStyleLbl="node1" presStyleIdx="0" presStyleCnt="5" custScaleX="186663" custScaleY="110473">
        <dgm:presLayoutVars>
          <dgm:bulletEnabled val="1"/>
        </dgm:presLayoutVars>
      </dgm:prSet>
      <dgm:spPr/>
    </dgm:pt>
    <dgm:pt modelId="{D4D0F1B3-D0B8-4119-961A-94E5FA66D224}" type="pres">
      <dgm:prSet presAssocID="{50B3BB3E-2777-43B9-ACBC-AB8A4DFB4927}" presName="dummy" presStyleCnt="0"/>
      <dgm:spPr/>
    </dgm:pt>
    <dgm:pt modelId="{74DA3988-3216-43C2-8043-94F3B8BED43E}" type="pres">
      <dgm:prSet presAssocID="{4FC7E1E0-F58A-4892-A863-F417D45C8C1C}" presName="sibTrans" presStyleLbl="sibTrans2D1" presStyleIdx="0" presStyleCnt="5"/>
      <dgm:spPr/>
    </dgm:pt>
    <dgm:pt modelId="{7947CE9B-BB94-4790-8476-2E0E50E9F902}" type="pres">
      <dgm:prSet presAssocID="{A0E40D39-3214-46C1-9B4D-1677B4F5ABAD}" presName="node" presStyleLbl="node1" presStyleIdx="1" presStyleCnt="5" custScaleX="163319" custRadScaleRad="122672" custRadScaleInc="-4631">
        <dgm:presLayoutVars>
          <dgm:bulletEnabled val="1"/>
        </dgm:presLayoutVars>
      </dgm:prSet>
      <dgm:spPr/>
    </dgm:pt>
    <dgm:pt modelId="{634DD640-F83F-4F2E-A6F5-8DE83B86651C}" type="pres">
      <dgm:prSet presAssocID="{A0E40D39-3214-46C1-9B4D-1677B4F5ABAD}" presName="dummy" presStyleCnt="0"/>
      <dgm:spPr/>
    </dgm:pt>
    <dgm:pt modelId="{50C75769-8642-4FA3-96EF-BD9CD75AF023}" type="pres">
      <dgm:prSet presAssocID="{9E6A26CB-5837-4A8C-905F-08C185CB6EFB}" presName="sibTrans" presStyleLbl="sibTrans2D1" presStyleIdx="1" presStyleCnt="5"/>
      <dgm:spPr/>
    </dgm:pt>
    <dgm:pt modelId="{AA22CDCE-1071-440D-A98D-DE89370A5875}" type="pres">
      <dgm:prSet presAssocID="{41A54865-BF75-4922-B898-7A90922E9A52}" presName="node" presStyleLbl="node1" presStyleIdx="2" presStyleCnt="5" custScaleX="186664" custRadScaleRad="95641" custRadScaleInc="-58859">
        <dgm:presLayoutVars>
          <dgm:bulletEnabled val="1"/>
        </dgm:presLayoutVars>
      </dgm:prSet>
      <dgm:spPr/>
    </dgm:pt>
    <dgm:pt modelId="{1EA4D854-EB2F-48A7-ADD2-6086DD552D76}" type="pres">
      <dgm:prSet presAssocID="{41A54865-BF75-4922-B898-7A90922E9A52}" presName="dummy" presStyleCnt="0"/>
      <dgm:spPr/>
    </dgm:pt>
    <dgm:pt modelId="{2747643F-68AB-49BB-B08E-17BC1A93D313}" type="pres">
      <dgm:prSet presAssocID="{6614750D-F68C-46BD-94BB-2BA7BB8F5DDD}" presName="sibTrans" presStyleLbl="sibTrans2D1" presStyleIdx="2" presStyleCnt="5"/>
      <dgm:spPr/>
    </dgm:pt>
    <dgm:pt modelId="{B975FFA1-FB53-498F-9A3B-E3CC0C5ABE3F}" type="pres">
      <dgm:prSet presAssocID="{3E0C2470-DD72-49E3-9A49-657078AA64D9}" presName="node" presStyleLbl="node1" presStyleIdx="3" presStyleCnt="5" custScaleX="197412" custScaleY="121950" custRadScaleRad="85640" custRadScaleInc="48865">
        <dgm:presLayoutVars>
          <dgm:bulletEnabled val="1"/>
        </dgm:presLayoutVars>
      </dgm:prSet>
      <dgm:spPr/>
    </dgm:pt>
    <dgm:pt modelId="{8E9072A6-5C53-4BA5-ADF7-092ED6EC543A}" type="pres">
      <dgm:prSet presAssocID="{3E0C2470-DD72-49E3-9A49-657078AA64D9}" presName="dummy" presStyleCnt="0"/>
      <dgm:spPr/>
    </dgm:pt>
    <dgm:pt modelId="{B2873DB4-B77F-4F3A-951D-4BF49EC1529E}" type="pres">
      <dgm:prSet presAssocID="{620776C6-7B30-415B-9142-412CF3281A97}" presName="sibTrans" presStyleLbl="sibTrans2D1" presStyleIdx="3" presStyleCnt="5"/>
      <dgm:spPr/>
    </dgm:pt>
    <dgm:pt modelId="{3B49A073-341C-4BF4-AFA8-4A6DF4BCC6A2}" type="pres">
      <dgm:prSet presAssocID="{F4F00D72-C916-429F-B7B9-9DEBD4ADA1BB}" presName="node" presStyleLbl="node1" presStyleIdx="4" presStyleCnt="5" custScaleX="175852" custRadScaleRad="110741" custRadScaleInc="34945">
        <dgm:presLayoutVars>
          <dgm:bulletEnabled val="1"/>
        </dgm:presLayoutVars>
      </dgm:prSet>
      <dgm:spPr/>
    </dgm:pt>
    <dgm:pt modelId="{559A42E3-7318-4585-B486-C4C258F17540}" type="pres">
      <dgm:prSet presAssocID="{F4F00D72-C916-429F-B7B9-9DEBD4ADA1BB}" presName="dummy" presStyleCnt="0"/>
      <dgm:spPr/>
    </dgm:pt>
    <dgm:pt modelId="{27B26497-69B4-408E-8180-C0C0A0E6DD9D}" type="pres">
      <dgm:prSet presAssocID="{6D2B41CA-A62A-46CA-946C-3A2F092AD24F}" presName="sibTrans" presStyleLbl="sibTrans2D1" presStyleIdx="4" presStyleCnt="5"/>
      <dgm:spPr/>
    </dgm:pt>
  </dgm:ptLst>
  <dgm:cxnLst>
    <dgm:cxn modelId="{A0551415-A7D9-48AA-8BE7-72FE5C52C51C}" type="presOf" srcId="{134D8510-2B58-4174-9CCB-8A7F7FB1B94B}" destId="{2E817751-394D-42C0-8C23-128CF98D233C}" srcOrd="0" destOrd="0" presId="urn:microsoft.com/office/officeart/2005/8/layout/radial6"/>
    <dgm:cxn modelId="{F9027129-ACE7-48ED-BDFF-5407E5FA4D4F}" type="presOf" srcId="{4FC7E1E0-F58A-4892-A863-F417D45C8C1C}" destId="{74DA3988-3216-43C2-8043-94F3B8BED43E}" srcOrd="0" destOrd="0" presId="urn:microsoft.com/office/officeart/2005/8/layout/radial6"/>
    <dgm:cxn modelId="{7511652C-8E0D-4195-92FD-9EB1A82390E1}" type="presOf" srcId="{50B3BB3E-2777-43B9-ACBC-AB8A4DFB4927}" destId="{F90D824B-0079-4AE1-BC30-BC09328F0DE7}" srcOrd="0" destOrd="0" presId="urn:microsoft.com/office/officeart/2005/8/layout/radial6"/>
    <dgm:cxn modelId="{BFF6E22D-C417-4A50-AA58-DB5BD1FDDEB2}" srcId="{0C7BDE3E-16CA-4ED1-BE48-5BA0DCA3F7BC}" destId="{134D8510-2B58-4174-9CCB-8A7F7FB1B94B}" srcOrd="0" destOrd="0" parTransId="{B6268AE5-30F6-4FAF-AD1D-5185F00AA9FA}" sibTransId="{F415D1B6-2CF4-4C0B-865F-D41B0CBA0EAB}"/>
    <dgm:cxn modelId="{BC6D402E-1945-4E6D-B7A1-F67DA2C4A0A7}" type="presOf" srcId="{A0E40D39-3214-46C1-9B4D-1677B4F5ABAD}" destId="{7947CE9B-BB94-4790-8476-2E0E50E9F902}" srcOrd="0" destOrd="0" presId="urn:microsoft.com/office/officeart/2005/8/layout/radial6"/>
    <dgm:cxn modelId="{6EF9063D-1803-422B-A60A-B713BB49A0C2}" srcId="{134D8510-2B58-4174-9CCB-8A7F7FB1B94B}" destId="{A0E40D39-3214-46C1-9B4D-1677B4F5ABAD}" srcOrd="1" destOrd="0" parTransId="{E17A9E38-146F-4CC4-ABFB-DF5DEE805B4A}" sibTransId="{9E6A26CB-5837-4A8C-905F-08C185CB6EFB}"/>
    <dgm:cxn modelId="{FB4FB941-E9DC-4DE9-8103-B4B24F38134B}" srcId="{134D8510-2B58-4174-9CCB-8A7F7FB1B94B}" destId="{41A54865-BF75-4922-B898-7A90922E9A52}" srcOrd="2" destOrd="0" parTransId="{6271D352-90EF-448A-AFD5-FB8B411C6E6B}" sibTransId="{6614750D-F68C-46BD-94BB-2BA7BB8F5DDD}"/>
    <dgm:cxn modelId="{921F0B65-6960-4861-ABA8-4B3C5A24B563}" type="presOf" srcId="{9E6A26CB-5837-4A8C-905F-08C185CB6EFB}" destId="{50C75769-8642-4FA3-96EF-BD9CD75AF023}" srcOrd="0" destOrd="0" presId="urn:microsoft.com/office/officeart/2005/8/layout/radial6"/>
    <dgm:cxn modelId="{64EA8C6A-9CCC-41F9-AC36-F0E7E4B4DB89}" type="presOf" srcId="{0C7BDE3E-16CA-4ED1-BE48-5BA0DCA3F7BC}" destId="{F3D696DB-5F4E-4B42-9999-7707F5FA59BA}" srcOrd="0" destOrd="0" presId="urn:microsoft.com/office/officeart/2005/8/layout/radial6"/>
    <dgm:cxn modelId="{77E45370-EA83-4E1C-856A-8F01B659A61F}" type="presOf" srcId="{6614750D-F68C-46BD-94BB-2BA7BB8F5DDD}" destId="{2747643F-68AB-49BB-B08E-17BC1A93D313}" srcOrd="0" destOrd="0" presId="urn:microsoft.com/office/officeart/2005/8/layout/radial6"/>
    <dgm:cxn modelId="{5F5BB552-B719-4959-A918-DDA15090F181}" type="presOf" srcId="{6D2B41CA-A62A-46CA-946C-3A2F092AD24F}" destId="{27B26497-69B4-408E-8180-C0C0A0E6DD9D}" srcOrd="0" destOrd="0" presId="urn:microsoft.com/office/officeart/2005/8/layout/radial6"/>
    <dgm:cxn modelId="{9DA70587-0FF6-494A-A9A1-AE786C88FBC1}" type="presOf" srcId="{620776C6-7B30-415B-9142-412CF3281A97}" destId="{B2873DB4-B77F-4F3A-951D-4BF49EC1529E}" srcOrd="0" destOrd="0" presId="urn:microsoft.com/office/officeart/2005/8/layout/radial6"/>
    <dgm:cxn modelId="{02326E9D-4975-4885-9D78-50F6E53811E8}" type="presOf" srcId="{41A54865-BF75-4922-B898-7A90922E9A52}" destId="{AA22CDCE-1071-440D-A98D-DE89370A5875}" srcOrd="0" destOrd="0" presId="urn:microsoft.com/office/officeart/2005/8/layout/radial6"/>
    <dgm:cxn modelId="{B5DF85B5-81B4-49FD-97E4-568C5BA475DC}" srcId="{134D8510-2B58-4174-9CCB-8A7F7FB1B94B}" destId="{F4F00D72-C916-429F-B7B9-9DEBD4ADA1BB}" srcOrd="4" destOrd="0" parTransId="{5687B75E-E41D-4F93-B548-71DFAFD47B2A}" sibTransId="{6D2B41CA-A62A-46CA-946C-3A2F092AD24F}"/>
    <dgm:cxn modelId="{761E0CB7-09ED-447C-833D-14B990087901}" type="presOf" srcId="{3E0C2470-DD72-49E3-9A49-657078AA64D9}" destId="{B975FFA1-FB53-498F-9A3B-E3CC0C5ABE3F}" srcOrd="0" destOrd="0" presId="urn:microsoft.com/office/officeart/2005/8/layout/radial6"/>
    <dgm:cxn modelId="{36B2D7DD-AA20-463F-87A1-AC39F8759BB1}" type="presOf" srcId="{F4F00D72-C916-429F-B7B9-9DEBD4ADA1BB}" destId="{3B49A073-341C-4BF4-AFA8-4A6DF4BCC6A2}" srcOrd="0" destOrd="0" presId="urn:microsoft.com/office/officeart/2005/8/layout/radial6"/>
    <dgm:cxn modelId="{0A10E1EC-EB00-4F16-9A81-7625C28A7705}" srcId="{134D8510-2B58-4174-9CCB-8A7F7FB1B94B}" destId="{3E0C2470-DD72-49E3-9A49-657078AA64D9}" srcOrd="3" destOrd="0" parTransId="{28DE149A-B7C0-454B-BEE8-0B2145CCDEE8}" sibTransId="{620776C6-7B30-415B-9142-412CF3281A97}"/>
    <dgm:cxn modelId="{1C7F85F3-9BB6-4C79-8950-F2D9BD96C65C}" srcId="{134D8510-2B58-4174-9CCB-8A7F7FB1B94B}" destId="{50B3BB3E-2777-43B9-ACBC-AB8A4DFB4927}" srcOrd="0" destOrd="0" parTransId="{71A160C9-6611-4831-9F77-4AF86C30806B}" sibTransId="{4FC7E1E0-F58A-4892-A863-F417D45C8C1C}"/>
    <dgm:cxn modelId="{486EB3B6-ED95-4AB6-AB98-D2C1F86CDC7A}" type="presParOf" srcId="{F3D696DB-5F4E-4B42-9999-7707F5FA59BA}" destId="{2E817751-394D-42C0-8C23-128CF98D233C}" srcOrd="0" destOrd="0" presId="urn:microsoft.com/office/officeart/2005/8/layout/radial6"/>
    <dgm:cxn modelId="{3F55CA37-D855-49DF-A5BC-1711CDC33865}" type="presParOf" srcId="{F3D696DB-5F4E-4B42-9999-7707F5FA59BA}" destId="{F90D824B-0079-4AE1-BC30-BC09328F0DE7}" srcOrd="1" destOrd="0" presId="urn:microsoft.com/office/officeart/2005/8/layout/radial6"/>
    <dgm:cxn modelId="{C1F774FB-75C6-497A-B3BE-F3C2E66058DB}" type="presParOf" srcId="{F3D696DB-5F4E-4B42-9999-7707F5FA59BA}" destId="{D4D0F1B3-D0B8-4119-961A-94E5FA66D224}" srcOrd="2" destOrd="0" presId="urn:microsoft.com/office/officeart/2005/8/layout/radial6"/>
    <dgm:cxn modelId="{4627B91B-99B2-4AB1-9CAB-DFE0CFAC2644}" type="presParOf" srcId="{F3D696DB-5F4E-4B42-9999-7707F5FA59BA}" destId="{74DA3988-3216-43C2-8043-94F3B8BED43E}" srcOrd="3" destOrd="0" presId="urn:microsoft.com/office/officeart/2005/8/layout/radial6"/>
    <dgm:cxn modelId="{1D9530B3-03E8-4085-BA3F-DACE5E061F20}" type="presParOf" srcId="{F3D696DB-5F4E-4B42-9999-7707F5FA59BA}" destId="{7947CE9B-BB94-4790-8476-2E0E50E9F902}" srcOrd="4" destOrd="0" presId="urn:microsoft.com/office/officeart/2005/8/layout/radial6"/>
    <dgm:cxn modelId="{46FB9926-0E3E-4931-A28D-4CF5F1892837}" type="presParOf" srcId="{F3D696DB-5F4E-4B42-9999-7707F5FA59BA}" destId="{634DD640-F83F-4F2E-A6F5-8DE83B86651C}" srcOrd="5" destOrd="0" presId="urn:microsoft.com/office/officeart/2005/8/layout/radial6"/>
    <dgm:cxn modelId="{BBB79E03-D2B8-43E5-A9B7-1A3CCD6AC594}" type="presParOf" srcId="{F3D696DB-5F4E-4B42-9999-7707F5FA59BA}" destId="{50C75769-8642-4FA3-96EF-BD9CD75AF023}" srcOrd="6" destOrd="0" presId="urn:microsoft.com/office/officeart/2005/8/layout/radial6"/>
    <dgm:cxn modelId="{D5FC6762-A524-46E6-8D9B-93E393D83E68}" type="presParOf" srcId="{F3D696DB-5F4E-4B42-9999-7707F5FA59BA}" destId="{AA22CDCE-1071-440D-A98D-DE89370A5875}" srcOrd="7" destOrd="0" presId="urn:microsoft.com/office/officeart/2005/8/layout/radial6"/>
    <dgm:cxn modelId="{67D3AC49-F228-4549-B378-389A3732B1AC}" type="presParOf" srcId="{F3D696DB-5F4E-4B42-9999-7707F5FA59BA}" destId="{1EA4D854-EB2F-48A7-ADD2-6086DD552D76}" srcOrd="8" destOrd="0" presId="urn:microsoft.com/office/officeart/2005/8/layout/radial6"/>
    <dgm:cxn modelId="{0EF6F700-09A1-48CD-9B3A-E93CB0074A96}" type="presParOf" srcId="{F3D696DB-5F4E-4B42-9999-7707F5FA59BA}" destId="{2747643F-68AB-49BB-B08E-17BC1A93D313}" srcOrd="9" destOrd="0" presId="urn:microsoft.com/office/officeart/2005/8/layout/radial6"/>
    <dgm:cxn modelId="{2E1AB2CE-6F91-4D9D-ACF7-396FAE4D6640}" type="presParOf" srcId="{F3D696DB-5F4E-4B42-9999-7707F5FA59BA}" destId="{B975FFA1-FB53-498F-9A3B-E3CC0C5ABE3F}" srcOrd="10" destOrd="0" presId="urn:microsoft.com/office/officeart/2005/8/layout/radial6"/>
    <dgm:cxn modelId="{327DBBFE-758D-405A-BFAD-B6596A4C388F}" type="presParOf" srcId="{F3D696DB-5F4E-4B42-9999-7707F5FA59BA}" destId="{8E9072A6-5C53-4BA5-ADF7-092ED6EC543A}" srcOrd="11" destOrd="0" presId="urn:microsoft.com/office/officeart/2005/8/layout/radial6"/>
    <dgm:cxn modelId="{31608561-A2E7-49E7-AFF2-1B356C569903}" type="presParOf" srcId="{F3D696DB-5F4E-4B42-9999-7707F5FA59BA}" destId="{B2873DB4-B77F-4F3A-951D-4BF49EC1529E}" srcOrd="12" destOrd="0" presId="urn:microsoft.com/office/officeart/2005/8/layout/radial6"/>
    <dgm:cxn modelId="{149E421A-957B-4CEE-8FB0-71528180CE7C}" type="presParOf" srcId="{F3D696DB-5F4E-4B42-9999-7707F5FA59BA}" destId="{3B49A073-341C-4BF4-AFA8-4A6DF4BCC6A2}" srcOrd="13" destOrd="0" presId="urn:microsoft.com/office/officeart/2005/8/layout/radial6"/>
    <dgm:cxn modelId="{0676A601-3D6D-4165-AABE-2F6C93D5A69D}" type="presParOf" srcId="{F3D696DB-5F4E-4B42-9999-7707F5FA59BA}" destId="{559A42E3-7318-4585-B486-C4C258F17540}" srcOrd="14" destOrd="0" presId="urn:microsoft.com/office/officeart/2005/8/layout/radial6"/>
    <dgm:cxn modelId="{A4DCD304-9AC4-4531-960B-155D049F9AA8}" type="presParOf" srcId="{F3D696DB-5F4E-4B42-9999-7707F5FA59BA}" destId="{27B26497-69B4-408E-8180-C0C0A0E6DD9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DC931-FB3F-4BB4-B68E-5968E0D48DF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F181A1-6AD7-4C43-AC97-59114E691129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ctr"/>
          <a:r>
            <a:rPr lang="fr-FR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Absence des mécanismes de domestication des lois, appropriation, suivi de mise en œuvre… </a:t>
          </a:r>
          <a:endParaRPr lang="fr-FR" sz="1600" b="1" i="0" dirty="0">
            <a:solidFill>
              <a:srgbClr val="FF0000"/>
            </a:solidFill>
          </a:endParaRPr>
        </a:p>
      </dgm:t>
    </dgm:pt>
    <dgm:pt modelId="{71CA4DC4-66C5-4AAA-956F-A4CD85FE85E8}" type="parTrans" cxnId="{AD9DC940-CB70-44CC-918D-91829C10CCA9}">
      <dgm:prSet/>
      <dgm:spPr/>
      <dgm:t>
        <a:bodyPr/>
        <a:lstStyle/>
        <a:p>
          <a:endParaRPr lang="fr-FR"/>
        </a:p>
      </dgm:t>
    </dgm:pt>
    <dgm:pt modelId="{5169093C-28E5-4E91-83E6-A7AA0D91EE63}" type="sibTrans" cxnId="{AD9DC940-CB70-44CC-918D-91829C10CCA9}">
      <dgm:prSet/>
      <dgm:spPr/>
      <dgm:t>
        <a:bodyPr/>
        <a:lstStyle/>
        <a:p>
          <a:endParaRPr lang="fr-FR"/>
        </a:p>
      </dgm:t>
    </dgm:pt>
    <dgm:pt modelId="{FD13BD15-F2DD-4619-BC27-C974F76DDCC9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400" b="1" baseline="0" dirty="0">
              <a:solidFill>
                <a:schemeClr val="tx1"/>
              </a:solidFill>
              <a:latin typeface="Arial" panose="020B0604020202020204" pitchFamily="34" charset="0"/>
            </a:rPr>
            <a:t>Le Ministère de la promotion de la Femme</a:t>
          </a:r>
          <a:endParaRPr lang="fr-FR" sz="1400" b="1" dirty="0">
            <a:solidFill>
              <a:schemeClr val="tx1"/>
            </a:solidFill>
          </a:endParaRPr>
        </a:p>
      </dgm:t>
    </dgm:pt>
    <dgm:pt modelId="{D5B68D08-4AE8-431F-A4DE-0AAAE7B8FFB8}" type="parTrans" cxnId="{28926F8F-1C21-4919-99EB-ABE1D3952BEF}">
      <dgm:prSet/>
      <dgm:spPr/>
      <dgm:t>
        <a:bodyPr/>
        <a:lstStyle/>
        <a:p>
          <a:endParaRPr lang="fr-FR"/>
        </a:p>
      </dgm:t>
    </dgm:pt>
    <dgm:pt modelId="{3E9A2989-AB52-4CF7-A63B-D6065175481C}" type="sibTrans" cxnId="{28926F8F-1C21-4919-99EB-ABE1D3952BEF}">
      <dgm:prSet/>
      <dgm:spPr/>
      <dgm:t>
        <a:bodyPr/>
        <a:lstStyle/>
        <a:p>
          <a:endParaRPr lang="fr-FR"/>
        </a:p>
      </dgm:t>
    </dgm:pt>
    <dgm:pt modelId="{2437A8E3-426F-45C3-AA6C-D31BDBBB3CBB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400" b="1" baseline="0" dirty="0">
              <a:solidFill>
                <a:schemeClr val="tx1"/>
              </a:solidFill>
              <a:latin typeface="Arial" panose="020B0604020202020204" pitchFamily="34" charset="0"/>
              <a:cs typeface="Andalus" panose="02020603050405020304" pitchFamily="18" charset="-78"/>
            </a:rPr>
            <a:t>Existence des  cellules genre au sein des Ministères techniques</a:t>
          </a:r>
          <a:endParaRPr lang="fr-FR" sz="1400" b="1" dirty="0">
            <a:solidFill>
              <a:schemeClr val="tx1"/>
            </a:solidFill>
          </a:endParaRPr>
        </a:p>
      </dgm:t>
    </dgm:pt>
    <dgm:pt modelId="{18DE4589-692D-462A-B3B9-DC3B97807186}" type="parTrans" cxnId="{E5F30789-6E17-440B-94AD-226A175B1A69}">
      <dgm:prSet/>
      <dgm:spPr/>
      <dgm:t>
        <a:bodyPr/>
        <a:lstStyle/>
        <a:p>
          <a:endParaRPr lang="fr-FR"/>
        </a:p>
      </dgm:t>
    </dgm:pt>
    <dgm:pt modelId="{1738E04F-7C7D-469C-AACD-0269DFBCB272}" type="sibTrans" cxnId="{E5F30789-6E17-440B-94AD-226A175B1A69}">
      <dgm:prSet/>
      <dgm:spPr/>
      <dgm:t>
        <a:bodyPr/>
        <a:lstStyle/>
        <a:p>
          <a:endParaRPr lang="fr-FR"/>
        </a:p>
      </dgm:t>
    </dgm:pt>
    <dgm:pt modelId="{9BEF6809-9EB1-4415-A927-DEC590023BD7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400" b="1" baseline="0" dirty="0">
              <a:solidFill>
                <a:schemeClr val="tx1"/>
              </a:solidFill>
              <a:latin typeface="Arial" panose="020B0604020202020204" pitchFamily="34" charset="0"/>
              <a:cs typeface="Andalus" panose="02020603050405020304" pitchFamily="18" charset="-78"/>
            </a:rPr>
            <a:t>Existence des partenaires techniques et financiers</a:t>
          </a:r>
          <a:endParaRPr lang="fr-FR" sz="1400" b="1" dirty="0">
            <a:solidFill>
              <a:schemeClr val="tx1"/>
            </a:solidFill>
          </a:endParaRPr>
        </a:p>
      </dgm:t>
    </dgm:pt>
    <dgm:pt modelId="{5FA91F55-9676-4B67-83AA-AD8A0F7AA45F}" type="parTrans" cxnId="{58EBE846-2729-4360-B6F5-8DA9A69819B8}">
      <dgm:prSet/>
      <dgm:spPr/>
      <dgm:t>
        <a:bodyPr/>
        <a:lstStyle/>
        <a:p>
          <a:endParaRPr lang="fr-FR"/>
        </a:p>
      </dgm:t>
    </dgm:pt>
    <dgm:pt modelId="{BAB5C41B-CBF4-4E81-A363-98287C1DDC21}" type="sibTrans" cxnId="{58EBE846-2729-4360-B6F5-8DA9A69819B8}">
      <dgm:prSet/>
      <dgm:spPr/>
      <dgm:t>
        <a:bodyPr/>
        <a:lstStyle/>
        <a:p>
          <a:endParaRPr lang="fr-FR"/>
        </a:p>
      </dgm:t>
    </dgm:pt>
    <dgm:pt modelId="{E64315A9-EEEA-4648-8452-E2E84BE3F1D8}">
      <dgm:prSet/>
      <dgm:spPr/>
      <dgm:t>
        <a:bodyPr/>
        <a:lstStyle/>
        <a:p>
          <a:endParaRPr lang="fr-FR"/>
        </a:p>
      </dgm:t>
    </dgm:pt>
    <dgm:pt modelId="{E3411E39-F368-4C6D-8984-8A586B6A0E48}" type="parTrans" cxnId="{16BF398F-DE28-4936-B69D-3D2005B2606E}">
      <dgm:prSet/>
      <dgm:spPr/>
      <dgm:t>
        <a:bodyPr/>
        <a:lstStyle/>
        <a:p>
          <a:endParaRPr lang="fr-FR"/>
        </a:p>
      </dgm:t>
    </dgm:pt>
    <dgm:pt modelId="{DD39A5C3-8C27-4AA0-9807-3580E334FBFD}" type="sibTrans" cxnId="{16BF398F-DE28-4936-B69D-3D2005B2606E}">
      <dgm:prSet/>
      <dgm:spPr/>
      <dgm:t>
        <a:bodyPr/>
        <a:lstStyle/>
        <a:p>
          <a:endParaRPr lang="fr-FR"/>
        </a:p>
      </dgm:t>
    </dgm:pt>
    <dgm:pt modelId="{8BA70BF5-534D-416C-AF02-6CD5B30953C0}" type="pres">
      <dgm:prSet presAssocID="{2D8DC931-FB3F-4BB4-B68E-5968E0D48DF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5486CD-0A97-4744-B16F-16E0B5011418}" type="pres">
      <dgm:prSet presAssocID="{EDF181A1-6AD7-4C43-AC97-59114E691129}" presName="centerShape" presStyleLbl="node0" presStyleIdx="0" presStyleCnt="1" custScaleX="140613" custScaleY="91249" custLinFactNeighborX="634" custLinFactNeighborY="-6760"/>
      <dgm:spPr/>
    </dgm:pt>
    <dgm:pt modelId="{F499E4EF-82FE-4786-897F-E3C0D8FAEBDF}" type="pres">
      <dgm:prSet presAssocID="{FD13BD15-F2DD-4619-BC27-C974F76DDCC9}" presName="node" presStyleLbl="node1" presStyleIdx="0" presStyleCnt="3" custScaleX="169004">
        <dgm:presLayoutVars>
          <dgm:bulletEnabled val="1"/>
        </dgm:presLayoutVars>
      </dgm:prSet>
      <dgm:spPr/>
    </dgm:pt>
    <dgm:pt modelId="{01CE12EB-2CEF-4EC3-A29D-57F67E17AD1F}" type="pres">
      <dgm:prSet presAssocID="{FD13BD15-F2DD-4619-BC27-C974F76DDCC9}" presName="dummy" presStyleCnt="0"/>
      <dgm:spPr/>
    </dgm:pt>
    <dgm:pt modelId="{1A294CAB-89BE-4FAF-A48E-10962CDB93E1}" type="pres">
      <dgm:prSet presAssocID="{3E9A2989-AB52-4CF7-A63B-D6065175481C}" presName="sibTrans" presStyleLbl="sibTrans2D1" presStyleIdx="0" presStyleCnt="3"/>
      <dgm:spPr/>
    </dgm:pt>
    <dgm:pt modelId="{92A70001-D26B-46DE-B473-8B55C5FBD9D4}" type="pres">
      <dgm:prSet presAssocID="{2437A8E3-426F-45C3-AA6C-D31BDBBB3CBB}" presName="node" presStyleLbl="node1" presStyleIdx="1" presStyleCnt="3" custScaleX="168410">
        <dgm:presLayoutVars>
          <dgm:bulletEnabled val="1"/>
        </dgm:presLayoutVars>
      </dgm:prSet>
      <dgm:spPr/>
    </dgm:pt>
    <dgm:pt modelId="{5686FF61-745F-4D82-B896-BCE9E0DB2B5E}" type="pres">
      <dgm:prSet presAssocID="{2437A8E3-426F-45C3-AA6C-D31BDBBB3CBB}" presName="dummy" presStyleCnt="0"/>
      <dgm:spPr/>
    </dgm:pt>
    <dgm:pt modelId="{93B81380-9482-4D15-93BE-0FDC819F29A0}" type="pres">
      <dgm:prSet presAssocID="{1738E04F-7C7D-469C-AACD-0269DFBCB272}" presName="sibTrans" presStyleLbl="sibTrans2D1" presStyleIdx="1" presStyleCnt="3"/>
      <dgm:spPr/>
    </dgm:pt>
    <dgm:pt modelId="{F0465C70-3CA0-4E18-B79F-82B35F3CD4D6}" type="pres">
      <dgm:prSet presAssocID="{9BEF6809-9EB1-4415-A927-DEC590023BD7}" presName="node" presStyleLbl="node1" presStyleIdx="2" presStyleCnt="3" custScaleX="156347">
        <dgm:presLayoutVars>
          <dgm:bulletEnabled val="1"/>
        </dgm:presLayoutVars>
      </dgm:prSet>
      <dgm:spPr/>
    </dgm:pt>
    <dgm:pt modelId="{2E277ADD-F437-408D-B768-E90CEC746A91}" type="pres">
      <dgm:prSet presAssocID="{9BEF6809-9EB1-4415-A927-DEC590023BD7}" presName="dummy" presStyleCnt="0"/>
      <dgm:spPr/>
    </dgm:pt>
    <dgm:pt modelId="{6B862EC2-715F-436C-AA6E-5532526F7EEE}" type="pres">
      <dgm:prSet presAssocID="{BAB5C41B-CBF4-4E81-A363-98287C1DDC21}" presName="sibTrans" presStyleLbl="sibTrans2D1" presStyleIdx="2" presStyleCnt="3"/>
      <dgm:spPr/>
    </dgm:pt>
  </dgm:ptLst>
  <dgm:cxnLst>
    <dgm:cxn modelId="{AD9DC940-CB70-44CC-918D-91829C10CCA9}" srcId="{2D8DC931-FB3F-4BB4-B68E-5968E0D48DF5}" destId="{EDF181A1-6AD7-4C43-AC97-59114E691129}" srcOrd="0" destOrd="0" parTransId="{71CA4DC4-66C5-4AAA-956F-A4CD85FE85E8}" sibTransId="{5169093C-28E5-4E91-83E6-A7AA0D91EE63}"/>
    <dgm:cxn modelId="{E45AB764-2C8A-41BC-A213-F7221B326CA8}" type="presOf" srcId="{2D8DC931-FB3F-4BB4-B68E-5968E0D48DF5}" destId="{8BA70BF5-534D-416C-AF02-6CD5B30953C0}" srcOrd="0" destOrd="0" presId="urn:microsoft.com/office/officeart/2005/8/layout/radial6"/>
    <dgm:cxn modelId="{58EBE846-2729-4360-B6F5-8DA9A69819B8}" srcId="{EDF181A1-6AD7-4C43-AC97-59114E691129}" destId="{9BEF6809-9EB1-4415-A927-DEC590023BD7}" srcOrd="2" destOrd="0" parTransId="{5FA91F55-9676-4B67-83AA-AD8A0F7AA45F}" sibTransId="{BAB5C41B-CBF4-4E81-A363-98287C1DDC21}"/>
    <dgm:cxn modelId="{2E796C4B-1635-4566-8E9E-2CD325B958E9}" type="presOf" srcId="{3E9A2989-AB52-4CF7-A63B-D6065175481C}" destId="{1A294CAB-89BE-4FAF-A48E-10962CDB93E1}" srcOrd="0" destOrd="0" presId="urn:microsoft.com/office/officeart/2005/8/layout/radial6"/>
    <dgm:cxn modelId="{A6B89D6C-9768-4A9A-AA5C-59DD94DAFA6F}" type="presOf" srcId="{BAB5C41B-CBF4-4E81-A363-98287C1DDC21}" destId="{6B862EC2-715F-436C-AA6E-5532526F7EEE}" srcOrd="0" destOrd="0" presId="urn:microsoft.com/office/officeart/2005/8/layout/radial6"/>
    <dgm:cxn modelId="{B21FCE57-8BAA-44B0-9C66-2AD7943EDBA3}" type="presOf" srcId="{2437A8E3-426F-45C3-AA6C-D31BDBBB3CBB}" destId="{92A70001-D26B-46DE-B473-8B55C5FBD9D4}" srcOrd="0" destOrd="0" presId="urn:microsoft.com/office/officeart/2005/8/layout/radial6"/>
    <dgm:cxn modelId="{E5F30789-6E17-440B-94AD-226A175B1A69}" srcId="{EDF181A1-6AD7-4C43-AC97-59114E691129}" destId="{2437A8E3-426F-45C3-AA6C-D31BDBBB3CBB}" srcOrd="1" destOrd="0" parTransId="{18DE4589-692D-462A-B3B9-DC3B97807186}" sibTransId="{1738E04F-7C7D-469C-AACD-0269DFBCB272}"/>
    <dgm:cxn modelId="{16BF398F-DE28-4936-B69D-3D2005B2606E}" srcId="{2D8DC931-FB3F-4BB4-B68E-5968E0D48DF5}" destId="{E64315A9-EEEA-4648-8452-E2E84BE3F1D8}" srcOrd="1" destOrd="0" parTransId="{E3411E39-F368-4C6D-8984-8A586B6A0E48}" sibTransId="{DD39A5C3-8C27-4AA0-9807-3580E334FBFD}"/>
    <dgm:cxn modelId="{28926F8F-1C21-4919-99EB-ABE1D3952BEF}" srcId="{EDF181A1-6AD7-4C43-AC97-59114E691129}" destId="{FD13BD15-F2DD-4619-BC27-C974F76DDCC9}" srcOrd="0" destOrd="0" parTransId="{D5B68D08-4AE8-431F-A4DE-0AAAE7B8FFB8}" sibTransId="{3E9A2989-AB52-4CF7-A63B-D6065175481C}"/>
    <dgm:cxn modelId="{C39116C3-0EA0-423B-A41E-D89F9E9EB1F5}" type="presOf" srcId="{9BEF6809-9EB1-4415-A927-DEC590023BD7}" destId="{F0465C70-3CA0-4E18-B79F-82B35F3CD4D6}" srcOrd="0" destOrd="0" presId="urn:microsoft.com/office/officeart/2005/8/layout/radial6"/>
    <dgm:cxn modelId="{190B9AC6-20DB-4757-BE6C-6E110D6C67C4}" type="presOf" srcId="{EDF181A1-6AD7-4C43-AC97-59114E691129}" destId="{035486CD-0A97-4744-B16F-16E0B5011418}" srcOrd="0" destOrd="0" presId="urn:microsoft.com/office/officeart/2005/8/layout/radial6"/>
    <dgm:cxn modelId="{D30EE1F6-01D1-41AD-9186-83546560783F}" type="presOf" srcId="{1738E04F-7C7D-469C-AACD-0269DFBCB272}" destId="{93B81380-9482-4D15-93BE-0FDC819F29A0}" srcOrd="0" destOrd="0" presId="urn:microsoft.com/office/officeart/2005/8/layout/radial6"/>
    <dgm:cxn modelId="{B8BDEDF6-50BD-495F-B691-58E824227F9E}" type="presOf" srcId="{FD13BD15-F2DD-4619-BC27-C974F76DDCC9}" destId="{F499E4EF-82FE-4786-897F-E3C0D8FAEBDF}" srcOrd="0" destOrd="0" presId="urn:microsoft.com/office/officeart/2005/8/layout/radial6"/>
    <dgm:cxn modelId="{F8A6446A-06DF-4E39-9443-4FC69D105FBF}" type="presParOf" srcId="{8BA70BF5-534D-416C-AF02-6CD5B30953C0}" destId="{035486CD-0A97-4744-B16F-16E0B5011418}" srcOrd="0" destOrd="0" presId="urn:microsoft.com/office/officeart/2005/8/layout/radial6"/>
    <dgm:cxn modelId="{400AC352-A9C4-4BA7-9054-F4FDA83ABAA0}" type="presParOf" srcId="{8BA70BF5-534D-416C-AF02-6CD5B30953C0}" destId="{F499E4EF-82FE-4786-897F-E3C0D8FAEBDF}" srcOrd="1" destOrd="0" presId="urn:microsoft.com/office/officeart/2005/8/layout/radial6"/>
    <dgm:cxn modelId="{B3E5929F-B944-49DE-9115-D06E56925B06}" type="presParOf" srcId="{8BA70BF5-534D-416C-AF02-6CD5B30953C0}" destId="{01CE12EB-2CEF-4EC3-A29D-57F67E17AD1F}" srcOrd="2" destOrd="0" presId="urn:microsoft.com/office/officeart/2005/8/layout/radial6"/>
    <dgm:cxn modelId="{8949D221-B653-4E49-A6C5-59AC8F6F8A48}" type="presParOf" srcId="{8BA70BF5-534D-416C-AF02-6CD5B30953C0}" destId="{1A294CAB-89BE-4FAF-A48E-10962CDB93E1}" srcOrd="3" destOrd="0" presId="urn:microsoft.com/office/officeart/2005/8/layout/radial6"/>
    <dgm:cxn modelId="{20E126E1-B5B2-4360-84F4-5593230FA8DB}" type="presParOf" srcId="{8BA70BF5-534D-416C-AF02-6CD5B30953C0}" destId="{92A70001-D26B-46DE-B473-8B55C5FBD9D4}" srcOrd="4" destOrd="0" presId="urn:microsoft.com/office/officeart/2005/8/layout/radial6"/>
    <dgm:cxn modelId="{00F766BF-22AF-4DE3-9E9D-0E3B8DB61B48}" type="presParOf" srcId="{8BA70BF5-534D-416C-AF02-6CD5B30953C0}" destId="{5686FF61-745F-4D82-B896-BCE9E0DB2B5E}" srcOrd="5" destOrd="0" presId="urn:microsoft.com/office/officeart/2005/8/layout/radial6"/>
    <dgm:cxn modelId="{A594D80E-E8AB-4138-A4E6-DEA2D1AAC065}" type="presParOf" srcId="{8BA70BF5-534D-416C-AF02-6CD5B30953C0}" destId="{93B81380-9482-4D15-93BE-0FDC819F29A0}" srcOrd="6" destOrd="0" presId="urn:microsoft.com/office/officeart/2005/8/layout/radial6"/>
    <dgm:cxn modelId="{1AFD9616-FFCD-482F-A3CC-01011DB09492}" type="presParOf" srcId="{8BA70BF5-534D-416C-AF02-6CD5B30953C0}" destId="{F0465C70-3CA0-4E18-B79F-82B35F3CD4D6}" srcOrd="7" destOrd="0" presId="urn:microsoft.com/office/officeart/2005/8/layout/radial6"/>
    <dgm:cxn modelId="{517D9E39-CB68-440B-9509-926400900155}" type="presParOf" srcId="{8BA70BF5-534D-416C-AF02-6CD5B30953C0}" destId="{2E277ADD-F437-408D-B768-E90CEC746A91}" srcOrd="8" destOrd="0" presId="urn:microsoft.com/office/officeart/2005/8/layout/radial6"/>
    <dgm:cxn modelId="{00ED8FD7-3670-49A9-A123-12F7357867F3}" type="presParOf" srcId="{8BA70BF5-534D-416C-AF02-6CD5B30953C0}" destId="{6B862EC2-715F-436C-AA6E-5532526F7EE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26497-69B4-408E-8180-C0C0A0E6DD9D}">
      <dsp:nvSpPr>
        <dsp:cNvPr id="0" name=""/>
        <dsp:cNvSpPr/>
      </dsp:nvSpPr>
      <dsp:spPr>
        <a:xfrm>
          <a:off x="1046987" y="487095"/>
          <a:ext cx="3446950" cy="3446950"/>
        </a:xfrm>
        <a:prstGeom prst="blockArc">
          <a:avLst>
            <a:gd name="adj1" fmla="val 12541617"/>
            <a:gd name="adj2" fmla="val 1660536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73DB4-B77F-4F3A-951D-4BF49EC1529E}">
      <dsp:nvSpPr>
        <dsp:cNvPr id="0" name=""/>
        <dsp:cNvSpPr/>
      </dsp:nvSpPr>
      <dsp:spPr>
        <a:xfrm>
          <a:off x="1195282" y="127052"/>
          <a:ext cx="3446950" cy="3446950"/>
        </a:xfrm>
        <a:prstGeom prst="blockArc">
          <a:avLst>
            <a:gd name="adj1" fmla="val 7630037"/>
            <a:gd name="adj2" fmla="val 11744686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7643F-68AB-49BB-B08E-17BC1A93D313}">
      <dsp:nvSpPr>
        <dsp:cNvPr id="0" name=""/>
        <dsp:cNvSpPr/>
      </dsp:nvSpPr>
      <dsp:spPr>
        <a:xfrm>
          <a:off x="1362755" y="272341"/>
          <a:ext cx="3446950" cy="3446950"/>
        </a:xfrm>
        <a:prstGeom prst="blockArc">
          <a:avLst>
            <a:gd name="adj1" fmla="val 2903303"/>
            <a:gd name="adj2" fmla="val 808311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75769-8642-4FA3-96EF-BD9CD75AF023}">
      <dsp:nvSpPr>
        <dsp:cNvPr id="0" name=""/>
        <dsp:cNvSpPr/>
      </dsp:nvSpPr>
      <dsp:spPr>
        <a:xfrm>
          <a:off x="1541865" y="133640"/>
          <a:ext cx="3446950" cy="3446950"/>
        </a:xfrm>
        <a:prstGeom prst="blockArc">
          <a:avLst>
            <a:gd name="adj1" fmla="val 20961251"/>
            <a:gd name="adj2" fmla="val 336625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A3988-3216-43C2-8043-94F3B8BED43E}">
      <dsp:nvSpPr>
        <dsp:cNvPr id="0" name=""/>
        <dsp:cNvSpPr/>
      </dsp:nvSpPr>
      <dsp:spPr>
        <a:xfrm>
          <a:off x="1635327" y="452918"/>
          <a:ext cx="3446950" cy="3446950"/>
        </a:xfrm>
        <a:prstGeom prst="blockArc">
          <a:avLst>
            <a:gd name="adj1" fmla="val 15395687"/>
            <a:gd name="adj2" fmla="val 202808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17751-394D-42C0-8C23-128CF98D233C}">
      <dsp:nvSpPr>
        <dsp:cNvPr id="0" name=""/>
        <dsp:cNvSpPr/>
      </dsp:nvSpPr>
      <dsp:spPr>
        <a:xfrm>
          <a:off x="2100462" y="1523853"/>
          <a:ext cx="2032523" cy="1143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0000"/>
              </a:solidFill>
            </a:rPr>
            <a:t>GENDER EQUALITY SEAL-EFG</a:t>
          </a:r>
        </a:p>
      </dsp:txBody>
      <dsp:txXfrm>
        <a:off x="2398118" y="1691263"/>
        <a:ext cx="1437211" cy="808328"/>
      </dsp:txXfrm>
    </dsp:sp>
    <dsp:sp modelId="{F90D824B-0079-4AE1-BC30-BC09328F0DE7}">
      <dsp:nvSpPr>
        <dsp:cNvPr id="0" name=""/>
        <dsp:cNvSpPr/>
      </dsp:nvSpPr>
      <dsp:spPr>
        <a:xfrm>
          <a:off x="1931575" y="-74908"/>
          <a:ext cx="2073871" cy="1227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rgbClr val="000000"/>
              </a:solidFill>
            </a:rPr>
            <a:t>Work</a:t>
          </a:r>
          <a:r>
            <a:rPr lang="fr-FR" sz="2000" b="1" kern="1200" dirty="0">
              <a:solidFill>
                <a:srgbClr val="000000"/>
              </a:solidFill>
            </a:rPr>
            <a:t> life balance</a:t>
          </a:r>
        </a:p>
      </dsp:txBody>
      <dsp:txXfrm>
        <a:off x="2235286" y="104838"/>
        <a:ext cx="1466449" cy="867889"/>
      </dsp:txXfrm>
    </dsp:sp>
    <dsp:sp modelId="{7947CE9B-BB94-4790-8476-2E0E50E9F902}">
      <dsp:nvSpPr>
        <dsp:cNvPr id="0" name=""/>
        <dsp:cNvSpPr/>
      </dsp:nvSpPr>
      <dsp:spPr>
        <a:xfrm>
          <a:off x="4012587" y="990602"/>
          <a:ext cx="1814513" cy="111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0000"/>
              </a:solidFill>
            </a:rPr>
            <a:t>Politique PSEA</a:t>
          </a:r>
        </a:p>
      </dsp:txBody>
      <dsp:txXfrm>
        <a:off x="4278316" y="1153308"/>
        <a:ext cx="1283055" cy="785612"/>
      </dsp:txXfrm>
    </dsp:sp>
    <dsp:sp modelId="{AA22CDCE-1071-440D-A98D-DE89370A5875}">
      <dsp:nvSpPr>
        <dsp:cNvPr id="0" name=""/>
        <dsp:cNvSpPr/>
      </dsp:nvSpPr>
      <dsp:spPr>
        <a:xfrm>
          <a:off x="3167250" y="2698979"/>
          <a:ext cx="2073882" cy="111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0000"/>
              </a:solidFill>
            </a:rPr>
            <a:t>Recrutement sensible au Genre</a:t>
          </a:r>
        </a:p>
      </dsp:txBody>
      <dsp:txXfrm>
        <a:off x="3470963" y="2861685"/>
        <a:ext cx="1466456" cy="785612"/>
      </dsp:txXfrm>
    </dsp:sp>
    <dsp:sp modelId="{B975FFA1-FB53-498F-9A3B-E3CC0C5ABE3F}">
      <dsp:nvSpPr>
        <dsp:cNvPr id="0" name=""/>
        <dsp:cNvSpPr/>
      </dsp:nvSpPr>
      <dsp:spPr>
        <a:xfrm>
          <a:off x="805047" y="2514603"/>
          <a:ext cx="2193295" cy="1354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0000"/>
              </a:solidFill>
            </a:rPr>
            <a:t>Nomination des comités sensible au genre</a:t>
          </a:r>
        </a:p>
      </dsp:txBody>
      <dsp:txXfrm>
        <a:off x="1126248" y="2713023"/>
        <a:ext cx="1550893" cy="958054"/>
      </dsp:txXfrm>
    </dsp:sp>
    <dsp:sp modelId="{3B49A073-341C-4BF4-AFA8-4A6DF4BCC6A2}">
      <dsp:nvSpPr>
        <dsp:cNvPr id="0" name=""/>
        <dsp:cNvSpPr/>
      </dsp:nvSpPr>
      <dsp:spPr>
        <a:xfrm>
          <a:off x="321564" y="838199"/>
          <a:ext cx="1953758" cy="1111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0000"/>
              </a:solidFill>
            </a:rPr>
            <a:t>Indicateur Genre dans les PMD</a:t>
          </a:r>
        </a:p>
      </dsp:txBody>
      <dsp:txXfrm>
        <a:off x="607685" y="1000905"/>
        <a:ext cx="1381516" cy="78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62EC2-715F-436C-AA6E-5532526F7EEE}">
      <dsp:nvSpPr>
        <dsp:cNvPr id="0" name=""/>
        <dsp:cNvSpPr/>
      </dsp:nvSpPr>
      <dsp:spPr>
        <a:xfrm>
          <a:off x="2304039" y="611313"/>
          <a:ext cx="4075704" cy="4075704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81380-9482-4D15-93BE-0FDC819F29A0}">
      <dsp:nvSpPr>
        <dsp:cNvPr id="0" name=""/>
        <dsp:cNvSpPr/>
      </dsp:nvSpPr>
      <dsp:spPr>
        <a:xfrm>
          <a:off x="2304039" y="611313"/>
          <a:ext cx="4075704" cy="4075704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94CAB-89BE-4FAF-A48E-10962CDB93E1}">
      <dsp:nvSpPr>
        <dsp:cNvPr id="0" name=""/>
        <dsp:cNvSpPr/>
      </dsp:nvSpPr>
      <dsp:spPr>
        <a:xfrm>
          <a:off x="2304039" y="611313"/>
          <a:ext cx="4075704" cy="4075704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486CD-0A97-4744-B16F-16E0B5011418}">
      <dsp:nvSpPr>
        <dsp:cNvPr id="0" name=""/>
        <dsp:cNvSpPr/>
      </dsp:nvSpPr>
      <dsp:spPr>
        <a:xfrm>
          <a:off x="3048001" y="1524008"/>
          <a:ext cx="2638262" cy="1712066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Absence des mécanismes de domestication des lois, appropriation, suivi de mise en œuvre… </a:t>
          </a:r>
          <a:endParaRPr lang="fr-FR" sz="1600" b="1" i="0" kern="1200" dirty="0">
            <a:solidFill>
              <a:srgbClr val="FF0000"/>
            </a:solidFill>
          </a:endParaRPr>
        </a:p>
      </dsp:txBody>
      <dsp:txXfrm>
        <a:off x="3434366" y="1774734"/>
        <a:ext cx="1865532" cy="1210614"/>
      </dsp:txXfrm>
    </dsp:sp>
    <dsp:sp modelId="{F499E4EF-82FE-4786-897F-E3C0D8FAEBDF}">
      <dsp:nvSpPr>
        <dsp:cNvPr id="0" name=""/>
        <dsp:cNvSpPr/>
      </dsp:nvSpPr>
      <dsp:spPr>
        <a:xfrm>
          <a:off x="3232059" y="1905"/>
          <a:ext cx="2219665" cy="1313380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baseline="0" dirty="0">
              <a:solidFill>
                <a:schemeClr val="tx1"/>
              </a:solidFill>
              <a:latin typeface="Arial" panose="020B0604020202020204" pitchFamily="34" charset="0"/>
            </a:rPr>
            <a:t>Le Ministère de la promotion de la Femme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3557121" y="194245"/>
        <a:ext cx="1569541" cy="928700"/>
      </dsp:txXfrm>
    </dsp:sp>
    <dsp:sp modelId="{92A70001-D26B-46DE-B473-8B55C5FBD9D4}">
      <dsp:nvSpPr>
        <dsp:cNvPr id="0" name=""/>
        <dsp:cNvSpPr/>
      </dsp:nvSpPr>
      <dsp:spPr>
        <a:xfrm>
          <a:off x="4959844" y="2987761"/>
          <a:ext cx="2211863" cy="1313380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baseline="0" dirty="0">
              <a:solidFill>
                <a:schemeClr val="tx1"/>
              </a:solidFill>
              <a:latin typeface="Arial" panose="020B0604020202020204" pitchFamily="34" charset="0"/>
              <a:cs typeface="Andalus" panose="02020603050405020304" pitchFamily="18" charset="-78"/>
            </a:rPr>
            <a:t>Existence des  cellules genre au sein des Ministères techniques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5283764" y="3180101"/>
        <a:ext cx="1564023" cy="928700"/>
      </dsp:txXfrm>
    </dsp:sp>
    <dsp:sp modelId="{F0465C70-3CA0-4E18-B79F-82B35F3CD4D6}">
      <dsp:nvSpPr>
        <dsp:cNvPr id="0" name=""/>
        <dsp:cNvSpPr/>
      </dsp:nvSpPr>
      <dsp:spPr>
        <a:xfrm>
          <a:off x="1591291" y="2987761"/>
          <a:ext cx="2053430" cy="1313380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baseline="0" dirty="0">
              <a:solidFill>
                <a:schemeClr val="tx1"/>
              </a:solidFill>
              <a:latin typeface="Arial" panose="020B0604020202020204" pitchFamily="34" charset="0"/>
              <a:cs typeface="Andalus" panose="02020603050405020304" pitchFamily="18" charset="-78"/>
            </a:rPr>
            <a:t>Existence des partenaires techniques et financiers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1892009" y="3180101"/>
        <a:ext cx="1451994" cy="92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8E574-F7D0-4D1E-B0B6-988CC6A6ED7C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EB7CC-47A1-428A-965B-6CD468F4E841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961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C35D8E5-22FD-4993-B120-14D8EFD439FC}" type="slidenum">
              <a:rPr lang="en-US" altLang="fr-FR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1</a:t>
            </a:fld>
            <a:endParaRPr lang="en-US" altLang="fr-FR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3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839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FC24D83-FF4F-4B8E-807E-45F1726F6B60}" type="slidenum">
              <a:rPr lang="en-GB" sz="1200">
                <a:solidFill>
                  <a:prstClr val="black"/>
                </a:solidFill>
              </a:rPr>
              <a:pPr eaLnBrk="1" hangingPunct="1"/>
              <a:t>3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4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dirty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C35D8E5-22FD-4993-B120-14D8EFD439FC}" type="slidenum">
              <a:rPr lang="en-US" altLang="fr-FR" smtClean="0">
                <a:solidFill>
                  <a:srgbClr val="000000"/>
                </a:solidFill>
                <a:cs typeface="Arial" pitchFamily="34" charset="0"/>
              </a:rPr>
              <a:pPr eaLnBrk="1" hangingPunct="1"/>
              <a:t>4</a:t>
            </a:fld>
            <a:endParaRPr lang="en-US" altLang="fr-FR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839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FC24D83-FF4F-4B8E-807E-45F1726F6B60}" type="slidenum">
              <a:rPr lang="en-GB" sz="1200">
                <a:solidFill>
                  <a:prstClr val="black"/>
                </a:solidFill>
              </a:rPr>
              <a:pPr eaLnBrk="1" hangingPunct="1"/>
              <a:t>5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9CBC81-57BD-9048-9403-292B879F41C6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85B33D4-CFA4-43B9-B382-182E91FDD7C1}" type="datetime1">
              <a:rPr lang="en-US" smtClean="0">
                <a:solidFill>
                  <a:prstClr val="black"/>
                </a:solidFill>
              </a:rPr>
              <a:pPr/>
              <a:t>10/4/2022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3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59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873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913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D5644D-E379-4758-BF65-51AA8BBB966E}" type="datetime1">
              <a:rPr lang="en-US"/>
              <a:pPr>
                <a:defRPr/>
              </a:pPr>
              <a:t>10/4/2022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2496FE-4315-488F-8228-98C3903FFBE8}" type="slidenum">
              <a:rPr lang="en-US">
                <a:solidFill>
                  <a:srgbClr val="009DD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009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3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8383-8EFB-448A-8571-31CA9EF9A955}" type="datetime1">
              <a:rPr lang="en-US">
                <a:solidFill>
                  <a:srgbClr val="009DDC"/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0EED-5AD0-48EE-9F4E-8106AE8F7A6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6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EA55-39AE-46C2-A2ED-90A851CC6CAC}" type="datetime1">
              <a:rPr lang="en-US">
                <a:solidFill>
                  <a:srgbClr val="009DDC"/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5D994FF-2900-4420-8323-8803B089378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2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5651-FCF3-4BB1-9A5B-B3FC3354E723}" type="datetime1">
              <a:rPr lang="en-US">
                <a:solidFill>
                  <a:srgbClr val="009DDC"/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0727-5C26-4484-A7B7-9D631C5574B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1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660E-FA51-4E28-B803-BBBFFF284DE9}" type="datetime1">
              <a:rPr lang="en-US">
                <a:solidFill>
                  <a:srgbClr val="009DDC"/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366F-5D2E-47FE-A434-7C731A602AF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0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40C2-6EBC-4362-BBFE-5086086F38E1}" type="datetime1">
              <a:rPr lang="en-US">
                <a:solidFill>
                  <a:srgbClr val="009DDC"/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4095-DB33-4B74-95EE-91B1066ABDD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35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2657-4FC0-4ED9-A25E-E47DF66EC1BE}" type="datetime1">
              <a:rPr lang="en-US">
                <a:solidFill>
                  <a:srgbClr val="009DDC"/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C3A18B-0120-4615-8D6D-DE369FA4933E}" type="slidenum">
              <a:rPr lang="en-US">
                <a:solidFill>
                  <a:srgbClr val="009DDC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009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9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3573-BF68-4F33-8853-49D9B4F7C61D}" type="datetime1">
              <a:rPr lang="en-US">
                <a:solidFill>
                  <a:srgbClr val="009DDC"/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FED4E-542E-40B0-A94A-8F5EE2D447C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6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886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3B993-66DC-4031-B2CC-2D2AB84D083E}" type="datetime1">
              <a:rPr lang="en-US">
                <a:solidFill>
                  <a:srgbClr val="009DDC"/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54AACD4-78D3-45D3-A66F-932475506FE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76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B680-1E1D-4818-9CAE-58F11B079DC4}" type="datetime1">
              <a:rPr lang="en-US">
                <a:solidFill>
                  <a:srgbClr val="009DDC"/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A6A2-9BC3-4187-B633-3C922274A434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68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1A088-8019-414F-8368-36BC007FD5FE}" type="datetime1">
              <a:rPr lang="en-US">
                <a:solidFill>
                  <a:srgbClr val="009DDC"/>
                </a:solidFill>
              </a:rPr>
              <a:pPr>
                <a:defRPr/>
              </a:pPr>
              <a:t>10/4/2022</a:t>
            </a:fld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5758-8623-475B-AA37-2038B8D908B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73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8626475" y="517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6324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2648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2209800"/>
            <a:ext cx="73914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33400" y="2743200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990600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401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228600" y="1524000"/>
            <a:ext cx="7239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609600" y="1447800"/>
            <a:ext cx="6249988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9144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2133600"/>
            <a:ext cx="6553200" cy="41910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2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6938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08612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566160"/>
            <a:ext cx="530352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94960" y="3566160"/>
            <a:ext cx="374904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283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389120"/>
            <a:ext cx="45720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3440" y="4389120"/>
            <a:ext cx="448056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70341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5332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90600" y="533400"/>
            <a:ext cx="7013448" cy="5779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684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9475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7822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200400"/>
            <a:ext cx="470916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0600" y="3200400"/>
            <a:ext cx="4343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1693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32610" y="0"/>
            <a:ext cx="45262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0652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21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8673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835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2108" y="261950"/>
            <a:ext cx="7199782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154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688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91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83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43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854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506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12A7-26C4-4A00-A08D-3B357926FEB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A60C-EFB4-4F79-950F-6B0FDD3786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154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33400" y="228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953000" y="1600200"/>
            <a:ext cx="38131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Calibri" charset="0"/>
                <a:ea typeface="ＭＳ Ｐゴシック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5D2F4-349B-4990-8771-9F6D25C15857}" type="datetime1">
              <a:rPr lang="en-US">
                <a:solidFill>
                  <a:srgbClr val="009D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10/4/2022</a:t>
            </a:fld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9DDC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3886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1279525"/>
            <a:ext cx="5181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Calibri" charset="0"/>
                <a:ea typeface="ＭＳ Ｐゴシック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1BFD45-9BA5-480C-9D2D-7E15C5E429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7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09DDC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7B7E6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UD_Logo w Tagline_French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04801"/>
            <a:ext cx="64524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6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  <p:sldLayoutId id="2147483758" r:id="rId13"/>
    <p:sldLayoutId id="2147483759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2_1F0CF2C7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5.xml"/><Relationship Id="rId1" Type="http://schemas.openxmlformats.org/officeDocument/2006/relationships/video" Target="https://www.youtube.com/embed/NfMKMCYFgPo?feature=oembed" TargetMode="Externa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47174" y="0"/>
            <a:ext cx="4628357" cy="687376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286000"/>
            <a:ext cx="51816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47174" y="2133600"/>
            <a:ext cx="46283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3200" b="1" i="1" dirty="0">
              <a:solidFill>
                <a:schemeClr val="accent5">
                  <a:lumMod val="10000"/>
                </a:schemeClr>
              </a:solidFill>
              <a:latin typeface="Arial Rounded MT Bold" panose="020F0704030504030204" pitchFamily="34" charset="0"/>
              <a:ea typeface="ＭＳ Ｐゴシック" charset="-128"/>
              <a:cs typeface="ＭＳ Ｐゴシック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200" b="1" i="1" dirty="0">
                <a:solidFill>
                  <a:schemeClr val="accent5">
                    <a:lumMod val="10000"/>
                  </a:schemeClr>
                </a:solidFill>
                <a:latin typeface="Arial Rounded MT Bold" panose="020F0704030504030204" pitchFamily="34" charset="0"/>
                <a:ea typeface="ＭＳ Ｐゴシック" charset="-128"/>
                <a:cs typeface="ＭＳ Ｐゴシック" charset="-128"/>
              </a:rPr>
              <a:t>Politique du PNUD pour la promotion du  Genre et l’égalité des sexes.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400" b="1" dirty="0">
              <a:solidFill>
                <a:schemeClr val="accent5">
                  <a:lumMod val="10000"/>
                </a:schemeClr>
              </a:solidFill>
              <a:latin typeface="Arial Rounded MT Bold" panose="020F0704030504030204" pitchFamily="34" charset="0"/>
              <a:ea typeface="ＭＳ Ｐゴシック" charset="-128"/>
              <a:cs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400" b="1" dirty="0">
              <a:solidFill>
                <a:schemeClr val="accent5">
                  <a:lumMod val="10000"/>
                </a:schemeClr>
              </a:solidFill>
              <a:latin typeface="Arial Rounded MT Bold" panose="020F0704030504030204" pitchFamily="34" charset="0"/>
              <a:ea typeface="ＭＳ Ｐゴシック" charset="-128"/>
              <a:cs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400" b="1" dirty="0">
              <a:solidFill>
                <a:schemeClr val="accent5">
                  <a:lumMod val="10000"/>
                </a:schemeClr>
              </a:solidFill>
              <a:latin typeface="Arial Rounded MT Bold" panose="020F0704030504030204" pitchFamily="34" charset="0"/>
              <a:ea typeface="ＭＳ Ｐゴシック" charset="-128"/>
              <a:cs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400" b="1" dirty="0">
              <a:solidFill>
                <a:schemeClr val="accent5">
                  <a:lumMod val="10000"/>
                </a:schemeClr>
              </a:solidFill>
              <a:latin typeface="Arial Rounded MT Bold" panose="020F0704030504030204" pitchFamily="34" charset="0"/>
              <a:ea typeface="ＭＳ Ｐゴシック" charset="-128"/>
              <a:cs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400" b="1" dirty="0">
              <a:solidFill>
                <a:schemeClr val="accent5">
                  <a:lumMod val="10000"/>
                </a:schemeClr>
              </a:solidFill>
              <a:latin typeface="Arial Rounded MT Bold" panose="020F0704030504030204" pitchFamily="34" charset="0"/>
              <a:ea typeface="ＭＳ Ｐゴシック" charset="-128"/>
              <a:cs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400" b="1" dirty="0">
              <a:solidFill>
                <a:schemeClr val="accent5">
                  <a:lumMod val="10000"/>
                </a:schemeClr>
              </a:solidFill>
              <a:latin typeface="Arial Rounded MT Bold" panose="020F0704030504030204" pitchFamily="34" charset="0"/>
              <a:ea typeface="ＭＳ Ｐゴシック" charset="-128"/>
              <a:cs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400" b="1" dirty="0">
              <a:solidFill>
                <a:schemeClr val="accent5">
                  <a:lumMod val="10000"/>
                </a:schemeClr>
              </a:solidFill>
              <a:latin typeface="Arial Rounded MT Bold" panose="020F0704030504030204" pitchFamily="34" charset="0"/>
              <a:ea typeface="ＭＳ Ｐゴシック" charset="-128"/>
              <a:cs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400" b="1" dirty="0">
              <a:solidFill>
                <a:schemeClr val="accent5">
                  <a:lumMod val="10000"/>
                </a:schemeClr>
              </a:solidFill>
              <a:latin typeface="Arial Rounded MT Bold" panose="020F0704030504030204" pitchFamily="34" charset="0"/>
              <a:ea typeface="ＭＳ Ｐゴシック" charset="-128"/>
              <a:cs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400" b="1" dirty="0">
                <a:solidFill>
                  <a:schemeClr val="accent5">
                    <a:lumMod val="10000"/>
                  </a:schemeClr>
                </a:solidFill>
                <a:latin typeface="Arial Rounded MT Bold" panose="020F0704030504030204" pitchFamily="34" charset="0"/>
                <a:ea typeface="ＭＳ Ｐゴシック" charset="-128"/>
                <a:cs typeface="ＭＳ Ｐゴシック" charset="-128"/>
              </a:rPr>
              <a:t>Albert MIRINDI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400" b="1" dirty="0" err="1">
                <a:solidFill>
                  <a:schemeClr val="accent5">
                    <a:lumMod val="10000"/>
                  </a:schemeClr>
                </a:solidFill>
                <a:latin typeface="Arial Rounded MT Bold" panose="020F0704030504030204" pitchFamily="34" charset="0"/>
                <a:ea typeface="ＭＳ Ｐゴシック" charset="-128"/>
                <a:cs typeface="ＭＳ Ｐゴシック" charset="-128"/>
              </a:rPr>
              <a:t>Gender</a:t>
            </a:r>
            <a:r>
              <a:rPr lang="fr-BE" sz="1400" b="1" dirty="0">
                <a:solidFill>
                  <a:schemeClr val="accent5">
                    <a:lumMod val="10000"/>
                  </a:schemeClr>
                </a:solidFill>
                <a:latin typeface="Arial Rounded MT Bold" panose="020F0704030504030204" pitchFamily="34" charset="0"/>
                <a:ea typeface="ＭＳ Ｐゴシック" charset="-128"/>
                <a:cs typeface="ＭＳ Ｐゴシック" charset="-128"/>
              </a:rPr>
              <a:t> </a:t>
            </a:r>
            <a:r>
              <a:rPr lang="fr-BE" sz="1400" b="1" dirty="0" err="1">
                <a:solidFill>
                  <a:schemeClr val="accent5">
                    <a:lumMod val="10000"/>
                  </a:schemeClr>
                </a:solidFill>
                <a:latin typeface="Arial Rounded MT Bold" panose="020F0704030504030204" pitchFamily="34" charset="0"/>
                <a:ea typeface="ＭＳ Ｐゴシック" charset="-128"/>
                <a:cs typeface="ＭＳ Ｐゴシック" charset="-128"/>
              </a:rPr>
              <a:t>Specialist</a:t>
            </a:r>
            <a:r>
              <a:rPr lang="fr-BE" sz="1400" b="1" dirty="0">
                <a:solidFill>
                  <a:schemeClr val="accent5">
                    <a:lumMod val="10000"/>
                  </a:schemeClr>
                </a:solidFill>
                <a:latin typeface="Arial Rounded MT Bold" panose="020F0704030504030204" pitchFamily="34" charset="0"/>
                <a:ea typeface="ＭＳ Ｐゴシック" charset="-128"/>
                <a:cs typeface="ＭＳ Ｐゴシック" charset="-128"/>
              </a:rPr>
              <a:t>/UNDP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3600" b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7" r="23606"/>
          <a:stretch/>
        </p:blipFill>
        <p:spPr>
          <a:xfrm>
            <a:off x="0" y="0"/>
            <a:ext cx="4547174" cy="68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3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524750" cy="1325563"/>
          </a:xfrm>
        </p:spPr>
        <p:txBody>
          <a:bodyPr/>
          <a:lstStyle/>
          <a:p>
            <a:r>
              <a:rPr lang="fr-FR" sz="32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Cadre juridique et fondement de la politique genre au Mali</a:t>
            </a:r>
            <a:br>
              <a:rPr lang="fr-FR" dirty="0">
                <a:latin typeface="Arial Narrow" panose="020B0606020202030204" pitchFamily="34" charset="0"/>
              </a:rPr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28650" y="2057400"/>
            <a:ext cx="2571750" cy="4343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Au niveau national: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Constitution du 25/07/1992;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Le code de la famille?????;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Loi sur le quota;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Le CREDD;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PAG (2013-2018);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PAN 1325 (2012-2014), (2015-2017);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…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000" b="1" dirty="0">
              <a:latin typeface="Arial Narrow" panose="020B0606020202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886200" y="2057400"/>
            <a:ext cx="4629150" cy="2667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Au niveau Africain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>
                <a:latin typeface="Arial Narrow" panose="020B0606020202030204" pitchFamily="34" charset="0"/>
              </a:rPr>
              <a:t>Charte Africaine des Droits de l’Homme et des Peuples (1981),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Déclaration solennelle des Chefs d’État Africains sur l’égalité H-F(2004);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 Charte africaine de la jeunesse (2006);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 Politique genre de la CÉDÉAO;…</a:t>
            </a:r>
          </a:p>
          <a:p>
            <a:pPr marL="0" indent="0">
              <a:buNone/>
            </a:pPr>
            <a:endParaRPr lang="fr-FR" sz="2000" b="1" dirty="0"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114800" y="5091112"/>
            <a:ext cx="4400550" cy="138588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Au niveau International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CEDEF, R-1325, Beijing, CDE, ODD-5,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… </a:t>
            </a:r>
          </a:p>
          <a:p>
            <a:pPr marL="0" indent="0">
              <a:buNone/>
            </a:pPr>
            <a:endParaRPr lang="fr-FR" sz="28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333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Mécanismes institutionnels </a:t>
            </a:r>
            <a:endParaRPr lang="fr-FR" sz="3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228600" y="16764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56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228600" y="228600"/>
            <a:ext cx="7620000" cy="990600"/>
          </a:xfrm>
        </p:spPr>
        <p:txBody>
          <a:bodyPr/>
          <a:lstStyle/>
          <a:p>
            <a:r>
              <a:rPr lang="fr-FR" sz="3200" dirty="0">
                <a:solidFill>
                  <a:schemeClr val="accent2"/>
                </a:solidFill>
                <a:latin typeface="Arial Narrow" panose="020B0606020202030204" pitchFamily="34" charset="0"/>
              </a:rPr>
              <a:t>Les  inégalités  des genres au Mali affectent plus les femmes que les hommes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228600" y="1676400"/>
            <a:ext cx="8001000" cy="495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 algn="just">
              <a:buNone/>
            </a:pPr>
            <a:endParaRPr lang="fr-FR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fr-F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51,6 % (1960), 49,5 (2015)  sont des femmes;</a:t>
            </a:r>
          </a:p>
          <a:p>
            <a:pPr algn="just"/>
            <a:r>
              <a:rPr lang="fr-F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73,4 % 	vivent les zones rurales;</a:t>
            </a:r>
          </a:p>
          <a:p>
            <a:pPr algn="just"/>
            <a:r>
              <a:rPr lang="fr-F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94,1 % 	sont sans niveau d’instruction; </a:t>
            </a:r>
          </a:p>
          <a:p>
            <a:pPr algn="just"/>
            <a:r>
              <a:rPr lang="fr-FR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63 	% 	ont un niveau de l’école primaire; </a:t>
            </a:r>
          </a:p>
          <a:p>
            <a:pPr algn="just"/>
            <a:r>
              <a:rPr lang="fr-FR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32 	% 	ont un niveau de l’école secondaire;</a:t>
            </a:r>
          </a:p>
          <a:p>
            <a:pPr algn="just"/>
            <a:r>
              <a:rPr lang="fr-FR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4%		ont un niveau de l’université;</a:t>
            </a:r>
          </a:p>
          <a:p>
            <a:pPr algn="just"/>
            <a:r>
              <a:rPr lang="fr-F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44, 9 % 	ont moins de 15 ans; </a:t>
            </a:r>
          </a:p>
          <a:p>
            <a:pPr algn="just"/>
            <a:r>
              <a:rPr lang="fr-F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83,7 %, 	sont dans l’agriculture;</a:t>
            </a:r>
          </a:p>
          <a:p>
            <a:pPr marL="0" indent="0" algn="just">
              <a:buNone/>
            </a:pPr>
            <a:endParaRPr lang="fr-FR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fr-FR" sz="1400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Rapport du PNUD sur le développement humain en Afrique 2016</a:t>
            </a:r>
          </a:p>
          <a:p>
            <a:pPr marL="0" indent="0">
              <a:buNone/>
            </a:pPr>
            <a:r>
              <a:rPr lang="fr-FR" sz="1200" b="1" i="1" dirty="0">
                <a:solidFill>
                  <a:schemeClr val="accent2"/>
                </a:solidFill>
              </a:rPr>
              <a:t>http://donnees.banquemondiale.org/indicateur/SP.POP.TOTL.FE.ZS</a:t>
            </a:r>
          </a:p>
        </p:txBody>
      </p:sp>
    </p:spTree>
    <p:extLst>
      <p:ext uri="{BB962C8B-B14F-4D97-AF65-F5344CB8AC3E}">
        <p14:creationId xmlns:p14="http://schemas.microsoft.com/office/powerpoint/2010/main" val="241080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219950" cy="777875"/>
          </a:xfrm>
        </p:spPr>
        <p:txBody>
          <a:bodyPr/>
          <a:lstStyle/>
          <a:p>
            <a:r>
              <a:rPr lang="fr-FR" sz="36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Les inégalités des genres au Mali </a:t>
            </a:r>
            <a:br>
              <a:rPr lang="fr-FR" dirty="0">
                <a:latin typeface="Arial Narrow" panose="020B0606020202030204" pitchFamily="34" charset="0"/>
              </a:rPr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3124200" cy="44195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fr-FR" sz="2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Emploi</a:t>
            </a:r>
          </a:p>
          <a:p>
            <a:r>
              <a:rPr lang="fr-FR" sz="2000" b="1" dirty="0">
                <a:latin typeface="Arial Narrow" panose="020B0606020202030204" pitchFamily="34" charset="0"/>
              </a:rPr>
              <a:t>Celles qui travaillent dans l’administration générale et publique sont employées à 90 % en milieu urbain;</a:t>
            </a:r>
          </a:p>
          <a:p>
            <a:r>
              <a:rPr lang="fr-FR" sz="2000" b="1" dirty="0">
                <a:latin typeface="Arial Narrow" panose="020B0606020202030204" pitchFamily="34" charset="0"/>
              </a:rPr>
              <a:t>Les salariées représentent 0,7 % de la population féminine active.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3733800" y="1524000"/>
            <a:ext cx="5105400" cy="43433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Taux de participation des femmes maliennes dans le marché du travail:</a:t>
            </a:r>
          </a:p>
          <a:p>
            <a:pPr marL="0" indent="0">
              <a:buNone/>
            </a:pPr>
            <a:endParaRPr lang="fr-FR" sz="2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000" b="1" dirty="0">
                <a:latin typeface="Arial Narrow" panose="020B0606020202030204" pitchFamily="34" charset="0"/>
              </a:rPr>
              <a:t>37,1% en 1990 à 50,8% en 2013  contre </a:t>
            </a:r>
          </a:p>
          <a:p>
            <a:pPr marL="0" indent="0">
              <a:buNone/>
            </a:pPr>
            <a:r>
              <a:rPr lang="fr-FR" sz="2000" b="1" dirty="0">
                <a:latin typeface="Arial Narrow" panose="020B0606020202030204" pitchFamily="34" charset="0"/>
              </a:rPr>
              <a:t>65,5% en 1990 à 81,4% en 2013 pour les H,  </a:t>
            </a:r>
            <a:r>
              <a:rPr lang="fr-FR" sz="20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52% par rapport à 82% pour les H en 2016</a:t>
            </a:r>
            <a:r>
              <a:rPr lang="fr-FR" sz="2000" b="1" dirty="0">
                <a:latin typeface="Arial Narrow" panose="020B0606020202030204" pitchFamily="34" charset="0"/>
              </a:rPr>
              <a:t>;</a:t>
            </a:r>
          </a:p>
          <a:p>
            <a:pPr marL="0" indent="0">
              <a:buNone/>
            </a:pPr>
            <a:endParaRPr lang="fr-FR" sz="2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000" b="1" dirty="0">
                <a:latin typeface="Arial Narrow" panose="020B0606020202030204" pitchFamily="34" charset="0"/>
              </a:rPr>
              <a:t>28,3% des femmes employées sont salariées (en nature ou espèce) contre 55,7% des hommes. La femme a un salaire supérieur ou égal à celui du mari dans seulement 5,2% des ménages ou les deux conjoints sont salariés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756700"/>
            <a:ext cx="8610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b="1" i="1" dirty="0">
              <a:solidFill>
                <a:srgbClr val="000000"/>
              </a:solidFill>
              <a:latin typeface="Arial Narrow" panose="020B0606020202030204" pitchFamily="34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i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0"/>
              </a:rPr>
              <a:t>Au niveau du marché de l’emploi, le Mali occupait la dernière place parmi tous les États membres de la CEDEAO, avec un taux stagnant à 47% entre 2006 et 2008. </a:t>
            </a:r>
            <a:r>
              <a:rPr lang="fr-FR" sz="1400" b="1" i="1" dirty="0">
                <a:solidFill>
                  <a:srgbClr val="C00000"/>
                </a:solidFill>
                <a:latin typeface="Arial Narrow" panose="020B0606020202030204" pitchFamily="34" charset="0"/>
                <a:ea typeface="ＭＳ Ｐゴシック" charset="0"/>
              </a:rPr>
              <a:t>https://www.afdb.org/fileadmin/uploads/afdb/Documents/Project-and-Operations/Mali</a:t>
            </a:r>
            <a:endParaRPr lang="fr-FR" sz="1600" b="1" i="1" dirty="0">
              <a:solidFill>
                <a:srgbClr val="C00000"/>
              </a:solidFill>
              <a:latin typeface="Arial Narrow" panose="020B0606020202030204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533400" y="533400"/>
            <a:ext cx="6553200" cy="901456"/>
          </a:xfrm>
        </p:spPr>
        <p:txBody>
          <a:bodyPr/>
          <a:lstStyle/>
          <a:p>
            <a:r>
              <a:rPr lang="fr-FR" sz="3600" dirty="0">
                <a:solidFill>
                  <a:schemeClr val="accent6"/>
                </a:solidFill>
                <a:latin typeface="Arial Narrow" panose="020B0606020202030204" pitchFamily="34" charset="0"/>
              </a:rPr>
              <a:t>Les inégalités des genres au Mali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152400" y="2133600"/>
            <a:ext cx="8686800" cy="4572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endParaRPr lang="fr-FR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Santé.</a:t>
            </a:r>
          </a:p>
          <a:p>
            <a:pPr marL="0" indent="0">
              <a:buNone/>
            </a:pPr>
            <a:endParaRPr lang="fr-FR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En 2015 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57% des naissances étaient assistées par les personnels de santé qualifié;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26% des femmes n’ont pas reçu d’attention médical pendant leur grossesse. </a:t>
            </a:r>
          </a:p>
          <a:p>
            <a:pPr marL="0" indent="0">
              <a:buNone/>
            </a:pPr>
            <a:endParaRPr lang="fr-FR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Le taux d’accouchements assistés reste inégal en fonction des régions : 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95% à Bamako;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30% à Mopti;</a:t>
            </a:r>
          </a:p>
          <a:p>
            <a:pPr marL="0" indent="0">
              <a:buNone/>
            </a:pPr>
            <a:r>
              <a:rPr lang="fr-FR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13% à Kidal en 2013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827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81000" y="457200"/>
            <a:ext cx="7391400" cy="762000"/>
          </a:xfrm>
        </p:spPr>
        <p:txBody>
          <a:bodyPr/>
          <a:lstStyle/>
          <a:p>
            <a:r>
              <a:rPr lang="fr-FR" sz="3200" dirty="0">
                <a:solidFill>
                  <a:schemeClr val="accent6"/>
                </a:solidFill>
                <a:latin typeface="Arial Narrow" panose="020B0606020202030204" pitchFamily="34" charset="0"/>
              </a:rPr>
              <a:t>Les inégalités des genres au Mali</a:t>
            </a:r>
            <a:endParaRPr lang="fr-FR" sz="3200" dirty="0"/>
          </a:p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04800" y="1524000"/>
          <a:ext cx="8610600" cy="495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688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Indice de développement de genre-IDG au Mali</a:t>
                      </a:r>
                    </a:p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29"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Valeur IDG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IDH-Femme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IDH-Homme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02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charset="-128"/>
                        </a:rPr>
                        <a:t> 0,776	 				</a:t>
                      </a:r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charset="-128"/>
                        </a:rPr>
                        <a:t>0,363</a:t>
                      </a:r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charset="-128"/>
                        </a:rPr>
                        <a:t>0,468</a:t>
                      </a:r>
                      <a:endParaRPr lang="fr-FR" b="1" dirty="0">
                        <a:latin typeface="Arial Narrow" panose="020B0606020202030204" pitchFamily="34" charset="0"/>
                      </a:endParaRPr>
                    </a:p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73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Indice d’Inégalité de genre-IIG au Mali</a:t>
                      </a:r>
                    </a:p>
                    <a:p>
                      <a:endParaRPr lang="fr-FR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02">
                <a:tc>
                  <a:txBody>
                    <a:bodyPr/>
                    <a:lstStyle/>
                    <a:p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Valeur IID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Classement selon IIG</a:t>
                      </a:r>
                    </a:p>
                    <a:p>
                      <a:endParaRPr lang="fr-FR" b="1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801"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0,667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574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Evolution de IDH ajusté aux inégalités au Mali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8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                                              Valeur-IDH                 Perte du développement    Esperance de vie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800" b="1" dirty="0">
                          <a:solidFill>
                            <a:schemeClr val="accent6"/>
                          </a:solidFill>
                          <a:latin typeface="Arial Narrow" panose="020B0606020202030204" pitchFamily="34" charset="0"/>
                        </a:rPr>
                        <a:t>				                                               dû aux inégalités		      des la femme</a:t>
                      </a:r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2010-2014</a:t>
                      </a:r>
                      <a:endParaRPr lang="fr-FR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0,419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35,7%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latin typeface="Arial Narrow" panose="020B0606020202030204" pitchFamily="34" charset="0"/>
                        </a:rPr>
                        <a:t>58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6477000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1400" b="1" i="1" kern="0" dirty="0">
                <a:solidFill>
                  <a:srgbClr val="3333CC"/>
                </a:solidFill>
                <a:latin typeface="Arial Narrow" panose="020B0606020202030204" pitchFamily="34" charset="0"/>
                <a:ea typeface="ＭＳ Ｐゴシック" charset="-128"/>
              </a:rPr>
              <a:t>Rapport du PNUD sur le développement humain en Afrique 2016</a:t>
            </a:r>
          </a:p>
        </p:txBody>
      </p:sp>
    </p:spTree>
    <p:extLst>
      <p:ext uri="{BB962C8B-B14F-4D97-AF65-F5344CB8AC3E}">
        <p14:creationId xmlns:p14="http://schemas.microsoft.com/office/powerpoint/2010/main" val="3667956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228600" y="609600"/>
            <a:ext cx="7467600" cy="533400"/>
          </a:xfrm>
        </p:spPr>
        <p:txBody>
          <a:bodyPr/>
          <a:lstStyle/>
          <a:p>
            <a:r>
              <a:rPr lang="fr-FR" sz="3200" dirty="0">
                <a:latin typeface="Arial Narrow" panose="020B0606020202030204" pitchFamily="34" charset="0"/>
              </a:rPr>
              <a:t>Violences basées sur le genre au Mali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152400" y="1524000"/>
            <a:ext cx="8763000" cy="51816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latin typeface="Arial Narrow" panose="020B0606020202030204" pitchFamily="34" charset="0"/>
              </a:rPr>
              <a:t>Les faits sur les </a:t>
            </a:r>
            <a:r>
              <a:rPr lang="fr-FR" sz="2400" b="1" dirty="0" err="1">
                <a:latin typeface="Arial Narrow" panose="020B0606020202030204" pitchFamily="34" charset="0"/>
              </a:rPr>
              <a:t>VBGs</a:t>
            </a:r>
            <a:r>
              <a:rPr lang="fr-FR" sz="2400" b="1" dirty="0">
                <a:latin typeface="Arial Narrow" panose="020B0606020202030204" pitchFamily="34" charset="0"/>
              </a:rPr>
              <a:t> au Mali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Dès l'âge de 15 ans, près de quatre femmes sur dix (38%) ont subi des violences physiques dans les régions du Mali;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65% des violences sont principalement exercées par le mari/partenaire;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20% par la mère ou la femme du père;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14% par le père ou le mari de la mère;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15% par le frère ou la sœur;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Plus d’une femme de 15 à 49 ans sur dix (13%) a déclaré avoir été victime d’actes de violences sexuelles à un moment de leur vie;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44% des femmes en union ont subi des violences physiques, sexuelles ou émotionnelles;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Chaque 12 mois, 9% des femmes Malienne sont  physiquement blessées à la suite de violences conjugales et sans dénonciation…</a:t>
            </a:r>
          </a:p>
          <a:p>
            <a:pPr marL="0" indent="0">
              <a:buNone/>
            </a:pPr>
            <a:r>
              <a:rPr lang="fr-FR" sz="1600" b="1" i="1" dirty="0">
                <a:solidFill>
                  <a:schemeClr val="accent6"/>
                </a:solidFill>
                <a:latin typeface="Arial Narrow" panose="020B0606020202030204" pitchFamily="34" charset="0"/>
              </a:rPr>
              <a:t>http://www.usaid.gov/mali  </a:t>
            </a:r>
          </a:p>
        </p:txBody>
      </p:sp>
    </p:spTree>
    <p:extLst>
      <p:ext uri="{BB962C8B-B14F-4D97-AF65-F5344CB8AC3E}">
        <p14:creationId xmlns:p14="http://schemas.microsoft.com/office/powerpoint/2010/main" val="227738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8858" y="179019"/>
            <a:ext cx="3171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C’est</a:t>
            </a:r>
            <a:r>
              <a:rPr spc="-35" dirty="0"/>
              <a:t> </a:t>
            </a:r>
            <a:r>
              <a:rPr spc="-5" dirty="0"/>
              <a:t>quoi</a:t>
            </a:r>
            <a:r>
              <a:rPr spc="-10" dirty="0"/>
              <a:t> </a:t>
            </a:r>
            <a:r>
              <a:rPr spc="-5" dirty="0"/>
              <a:t>l’EAS?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7928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17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719" y="1661896"/>
            <a:ext cx="7844790" cy="4619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7000"/>
              </a:lnSpc>
              <a:spcBef>
                <a:spcPts val="95"/>
              </a:spcBef>
            </a:pPr>
            <a:r>
              <a:rPr sz="3200" spc="-5" dirty="0">
                <a:latin typeface="Calibri"/>
                <a:cs typeface="Calibri"/>
              </a:rPr>
              <a:t>L’Exploitation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-5" dirty="0">
                <a:latin typeface="Calibri"/>
                <a:cs typeface="Calibri"/>
              </a:rPr>
              <a:t> Abus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Sexuel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(EAS)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est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 </a:t>
            </a:r>
            <a:r>
              <a:rPr sz="3200" dirty="0">
                <a:latin typeface="Calibri"/>
                <a:cs typeface="Calibri"/>
              </a:rPr>
              <a:t> terme </a:t>
            </a:r>
            <a:r>
              <a:rPr sz="3200" spc="-5" dirty="0">
                <a:latin typeface="Calibri"/>
                <a:cs typeface="Calibri"/>
              </a:rPr>
              <a:t>utilisé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pour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décrire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conduite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sexuelle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inappropriée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perpétrée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 des </a:t>
            </a:r>
            <a:r>
              <a:rPr sz="3200" dirty="0">
                <a:latin typeface="Calibri"/>
                <a:cs typeface="Calibri"/>
              </a:rPr>
              <a:t> travailleurs </a:t>
            </a:r>
            <a:r>
              <a:rPr sz="3200" spc="-5" dirty="0">
                <a:latin typeface="Calibri"/>
                <a:cs typeface="Calibri"/>
              </a:rPr>
              <a:t>humanitaires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contre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bénéficiaires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l’aide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d’autres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membres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communautés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vulnérables.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247" y="1887092"/>
            <a:ext cx="751014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186815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Comprendre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Concepts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clés: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C’est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quoi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l’exploitation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l’abus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sexuel?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Obligations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des Partenaires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d’Implémentation: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Comment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prévenir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répondre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à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l’exploitation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et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abus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sexuel?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28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18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3746" y="347294"/>
            <a:ext cx="523748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3400" spc="-10" dirty="0"/>
              <a:t>L’EAS, une forme de VBG</a:t>
            </a:r>
            <a:endParaRPr sz="3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499" y="1697177"/>
            <a:ext cx="7912100" cy="392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45134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L’ Exploitation </a:t>
            </a:r>
            <a:r>
              <a:rPr sz="2400" dirty="0">
                <a:latin typeface="Calibri"/>
                <a:cs typeface="Calibri"/>
              </a:rPr>
              <a:t>et Abus </a:t>
            </a:r>
            <a:r>
              <a:rPr sz="2400" spc="-5" dirty="0">
                <a:latin typeface="Calibri"/>
                <a:cs typeface="Calibri"/>
              </a:rPr>
              <a:t>Sexuel (EAS) viole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" dirty="0">
                <a:latin typeface="Calibri"/>
                <a:cs typeface="Calibri"/>
              </a:rPr>
              <a:t>droits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fondamentaux de </a:t>
            </a:r>
            <a:r>
              <a:rPr sz="2400" dirty="0">
                <a:latin typeface="Calibri"/>
                <a:cs typeface="Calibri"/>
              </a:rPr>
              <a:t>l’homme et constitue </a:t>
            </a:r>
            <a:r>
              <a:rPr sz="2400" spc="-5" dirty="0">
                <a:latin typeface="Calibri"/>
                <a:cs typeface="Calibri"/>
              </a:rPr>
              <a:t>une violation des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valeurs</a:t>
            </a:r>
            <a:r>
              <a:rPr sz="2400" spc="-5" dirty="0">
                <a:latin typeface="Calibri"/>
                <a:cs typeface="Calibri"/>
              </a:rPr>
              <a:t> fondamentales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Nations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Unies.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Wingdings"/>
              <a:buChar char=""/>
            </a:pPr>
            <a:endParaRPr sz="1950" dirty="0">
              <a:latin typeface="Calibri"/>
              <a:cs typeface="Calibri"/>
            </a:endParaRPr>
          </a:p>
          <a:p>
            <a:pPr marL="354965" marR="501015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L’EAS sape </a:t>
            </a:r>
            <a:r>
              <a:rPr sz="2400" dirty="0">
                <a:latin typeface="Calibri"/>
                <a:cs typeface="Calibri"/>
              </a:rPr>
              <a:t>l’efficacité </a:t>
            </a:r>
            <a:r>
              <a:rPr sz="2400" spc="-5" dirty="0">
                <a:latin typeface="Calibri"/>
                <a:cs typeface="Calibri"/>
              </a:rPr>
              <a:t>du </a:t>
            </a:r>
            <a:r>
              <a:rPr sz="2400" dirty="0">
                <a:latin typeface="Calibri"/>
                <a:cs typeface="Calibri"/>
              </a:rPr>
              <a:t>travail </a:t>
            </a:r>
            <a:r>
              <a:rPr sz="2400" spc="-5" dirty="0">
                <a:latin typeface="Calibri"/>
                <a:cs typeface="Calibri"/>
              </a:rPr>
              <a:t>des </a:t>
            </a:r>
            <a:r>
              <a:rPr sz="2400" dirty="0">
                <a:latin typeface="Calibri"/>
                <a:cs typeface="Calibri"/>
              </a:rPr>
              <a:t>Nations Unies et la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confiance </a:t>
            </a:r>
            <a:r>
              <a:rPr sz="2400" spc="-5" dirty="0">
                <a:latin typeface="Calibri"/>
                <a:cs typeface="Calibri"/>
              </a:rPr>
              <a:t>des populations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" dirty="0">
                <a:latin typeface="Calibri"/>
                <a:cs typeface="Calibri"/>
              </a:rPr>
              <a:t>plus </a:t>
            </a:r>
            <a:r>
              <a:rPr sz="2400" dirty="0">
                <a:latin typeface="Calibri"/>
                <a:cs typeface="Calibri"/>
              </a:rPr>
              <a:t>vulnérables </a:t>
            </a:r>
            <a:r>
              <a:rPr sz="2400" spc="-5" dirty="0">
                <a:latin typeface="Calibri"/>
                <a:cs typeface="Calibri"/>
              </a:rPr>
              <a:t>dont nous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avons</a:t>
            </a:r>
            <a:r>
              <a:rPr sz="2400" dirty="0">
                <a:latin typeface="Calibri"/>
                <a:cs typeface="Calibri"/>
              </a:rPr>
              <a:t> 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mandat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protéger.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C00000"/>
              </a:buClr>
              <a:buFont typeface="Wingdings"/>
              <a:buChar char=""/>
            </a:pPr>
            <a:endParaRPr sz="195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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L’EAS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graves </a:t>
            </a:r>
            <a:r>
              <a:rPr sz="2400" spc="-5" dirty="0">
                <a:latin typeface="Calibri"/>
                <a:cs typeface="Calibri"/>
              </a:rPr>
              <a:t>conséquences sur </a:t>
            </a:r>
            <a:r>
              <a:rPr sz="2400" dirty="0">
                <a:latin typeface="Calibri"/>
                <a:cs typeface="Calibri"/>
              </a:rPr>
              <a:t>les </a:t>
            </a:r>
            <a:r>
              <a:rPr sz="2400" spc="-5" dirty="0">
                <a:latin typeface="Calibri"/>
                <a:cs typeface="Calibri"/>
              </a:rPr>
              <a:t>personnes </a:t>
            </a:r>
            <a:r>
              <a:rPr sz="2400" dirty="0">
                <a:latin typeface="Calibri"/>
                <a:cs typeface="Calibri"/>
              </a:rPr>
              <a:t>et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communautés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affectées.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L’EAS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nuit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victimes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physique,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émotionnel, psychologique </a:t>
            </a:r>
            <a:r>
              <a:rPr sz="2400" dirty="0">
                <a:latin typeface="Calibri"/>
                <a:cs typeface="Calibri"/>
              </a:rPr>
              <a:t>et </a:t>
            </a:r>
            <a:r>
              <a:rPr sz="2400" spc="-5" dirty="0">
                <a:latin typeface="Calibri"/>
                <a:cs typeface="Calibri"/>
              </a:rPr>
              <a:t>social.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28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19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0405" y="271094"/>
            <a:ext cx="488696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/>
              <a:t>POURQUOI</a:t>
            </a:r>
            <a:r>
              <a:rPr sz="3400" spc="15" dirty="0"/>
              <a:t> </a:t>
            </a:r>
            <a:r>
              <a:rPr sz="3400" spc="-5" dirty="0"/>
              <a:t>CELA</a:t>
            </a:r>
            <a:r>
              <a:rPr sz="3400" spc="-25" dirty="0"/>
              <a:t> </a:t>
            </a:r>
            <a:r>
              <a:rPr sz="3400" spc="-10" dirty="0"/>
              <a:t>COMPTE?</a:t>
            </a:r>
            <a:endParaRPr sz="3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04"/>
            <a:ext cx="8568952" cy="5232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Objectifs de la séance:</a:t>
            </a:r>
          </a:p>
          <a:p>
            <a:endParaRPr lang="fr-FR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Renforcer la connaissance des collègues sur les principes, politiques, et normes du PNUD dans la promotion du genre, l’égalité des sexes et autonomisation des femmes;</a:t>
            </a:r>
          </a:p>
          <a:p>
            <a:endParaRPr lang="fr-FR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Guider les staffs sur les attitudes et comportements sensibles au genre à adopter tout au long de l’accomplissement  de leurs tâches au sein du PNUD.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09422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070ACD-D94B-41CF-A2A1-8444FEF9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52" y="1572245"/>
            <a:ext cx="8263890" cy="671256"/>
          </a:xfrm>
        </p:spPr>
        <p:txBody>
          <a:bodyPr anchor="b">
            <a:normAutofit fontScale="90000"/>
          </a:bodyPr>
          <a:lstStyle/>
          <a:p>
            <a:r>
              <a:rPr lang="fr-FR" sz="3450" dirty="0">
                <a:solidFill>
                  <a:schemeClr val="accent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Les obligations individuelles sur la PSEA</a:t>
            </a:r>
            <a:br>
              <a:rPr lang="fr-FR" sz="345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500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«DE SERVIR AVEC FIERTE:</a:t>
            </a:r>
            <a:r>
              <a:rPr lang="fr-FR" sz="1500" dirty="0">
                <a:solidFill>
                  <a:srgbClr val="0070C0"/>
                </a:solidFill>
              </a:rPr>
              <a:t> Tolérance Zéro pour l’ Exploitation et Abus Sexuel (EAS) »</a:t>
            </a:r>
            <a:br>
              <a:rPr lang="en-US" sz="345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3450" dirty="0">
              <a:solidFill>
                <a:srgbClr val="0070C0"/>
              </a:solidFill>
            </a:endParaRPr>
          </a:p>
        </p:txBody>
      </p:sp>
      <p:pic>
        <p:nvPicPr>
          <p:cNvPr id="4" name="Média en ligne 3" title="sea 2 english 1280x720 25p 2500kbps 1280x720">
            <a:hlinkClick r:id="" action="ppaction://media"/>
            <a:extLst>
              <a:ext uri="{FF2B5EF4-FFF2-40B4-BE49-F238E27FC236}">
                <a16:creationId xmlns:a16="http://schemas.microsoft.com/office/drawing/2014/main" id="{CE6C566F-9C8F-5D64-8D5E-438F29F7A3E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881" y="2543176"/>
            <a:ext cx="5300663" cy="299442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DACF5CE-4E6F-C2DA-4632-C98AB8DDE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1036155"/>
            <a:ext cx="1359010" cy="102844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C98B43A-FD8C-A403-C2A2-3701212F78B4}"/>
              </a:ext>
            </a:extLst>
          </p:cNvPr>
          <p:cNvSpPr txBox="1"/>
          <p:nvPr/>
        </p:nvSpPr>
        <p:spPr>
          <a:xfrm>
            <a:off x="5686425" y="2803314"/>
            <a:ext cx="27226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50" dirty="0"/>
              <a:t>Toutes </a:t>
            </a:r>
            <a:r>
              <a:rPr lang="fr-FR" sz="1350" b="1" dirty="0"/>
              <a:t>les personnes au service de l’ONU et le personnel </a:t>
            </a:r>
            <a:r>
              <a:rPr lang="fr-FR" sz="1350" dirty="0"/>
              <a:t>apparenté auront ‘pour </a:t>
            </a:r>
            <a:r>
              <a:rPr lang="fr-FR" sz="1350" b="1" dirty="0"/>
              <a:t>obligations de respecter les mesures spéciales visant à prévenir l’exploitation et abus sexuels</a:t>
            </a:r>
            <a:r>
              <a:rPr lang="fr-FR" sz="1350" dirty="0"/>
              <a:t> (ST/SGB/2003/13). </a:t>
            </a:r>
          </a:p>
          <a:p>
            <a:endParaRPr lang="fr-FR" sz="1350" dirty="0"/>
          </a:p>
          <a:p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0913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7928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8005" y="347294"/>
            <a:ext cx="56508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/>
              <a:t>POURQUOI</a:t>
            </a:r>
            <a:r>
              <a:rPr sz="3400" spc="5" dirty="0"/>
              <a:t> </a:t>
            </a:r>
            <a:r>
              <a:rPr sz="3400" spc="-5" dirty="0"/>
              <a:t>C’EST</a:t>
            </a:r>
            <a:r>
              <a:rPr sz="3400" spc="-35" dirty="0"/>
              <a:t> </a:t>
            </a:r>
            <a:r>
              <a:rPr sz="3400" spc="-5" dirty="0"/>
              <a:t>IMPORTANT?</a:t>
            </a:r>
            <a:endParaRPr sz="340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7B5097A-0AE7-08E2-E320-123A7B3623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855" y="1236725"/>
            <a:ext cx="7860030" cy="4780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INTERDICTION:</a:t>
            </a:r>
          </a:p>
          <a:p>
            <a:pPr marL="469900" marR="140335" indent="-457834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b="0" spc="-5" dirty="0">
                <a:latin typeface="Calibri"/>
                <a:cs typeface="Calibri"/>
              </a:rPr>
              <a:t>Il</a:t>
            </a:r>
            <a:r>
              <a:rPr b="0" spc="-10" dirty="0">
                <a:latin typeface="Calibri"/>
                <a:cs typeface="Calibri"/>
              </a:rPr>
              <a:t> est</a:t>
            </a:r>
            <a:r>
              <a:rPr b="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interdit</a:t>
            </a:r>
            <a:r>
              <a:rPr u="heavy" spc="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b="0" spc="-5" dirty="0">
                <a:latin typeface="Calibri"/>
                <a:cs typeface="Calibri"/>
              </a:rPr>
              <a:t>aux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employés,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agents ou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toutes 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autres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personnes</a:t>
            </a:r>
            <a:r>
              <a:rPr b="0" spc="5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engagées</a:t>
            </a:r>
            <a:r>
              <a:rPr b="0" spc="-10" dirty="0">
                <a:latin typeface="Calibri"/>
                <a:cs typeface="Calibri"/>
              </a:rPr>
              <a:t> par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le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PI,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y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compris</a:t>
            </a:r>
            <a:r>
              <a:rPr b="0" spc="4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les </a:t>
            </a:r>
            <a:r>
              <a:rPr b="0" spc="-6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sous-traitants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(“Staffs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du </a:t>
            </a:r>
            <a:r>
              <a:rPr b="0" dirty="0">
                <a:latin typeface="Calibri"/>
                <a:cs typeface="Calibri"/>
              </a:rPr>
              <a:t>PI”)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de</a:t>
            </a:r>
            <a:r>
              <a:rPr b="0" spc="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participer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à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un 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acte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d’EAS.</a:t>
            </a: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pc="-10" dirty="0"/>
              <a:t>TOLERANCE</a:t>
            </a:r>
            <a:r>
              <a:rPr spc="5" dirty="0"/>
              <a:t> </a:t>
            </a:r>
            <a:r>
              <a:rPr spc="-10" dirty="0"/>
              <a:t>ZERO</a:t>
            </a:r>
            <a:r>
              <a:rPr spc="-15" dirty="0"/>
              <a:t> </a:t>
            </a:r>
            <a:r>
              <a:rPr spc="-5" dirty="0"/>
              <a:t>:</a:t>
            </a:r>
          </a:p>
          <a:p>
            <a:pPr marL="469900" marR="5080" indent="-457834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b="0" spc="-5" dirty="0">
                <a:latin typeface="Calibri"/>
                <a:cs typeface="Calibri"/>
              </a:rPr>
              <a:t>Le PI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reconnait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et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convient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que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l’UNFPA</a:t>
            </a:r>
            <a:r>
              <a:rPr b="0" spc="3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appliquera </a:t>
            </a:r>
            <a:r>
              <a:rPr b="0" spc="-6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une</a:t>
            </a:r>
            <a:r>
              <a:rPr b="0" spc="8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tolérance</a:t>
            </a:r>
            <a:r>
              <a:rPr b="0" spc="6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zéro</a:t>
            </a:r>
            <a:r>
              <a:rPr b="0" spc="5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à</a:t>
            </a:r>
            <a:r>
              <a:rPr b="0" spc="6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l’</a:t>
            </a:r>
            <a:r>
              <a:rPr b="0" spc="6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égard</a:t>
            </a:r>
            <a:r>
              <a:rPr b="0" spc="6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de</a:t>
            </a:r>
            <a:r>
              <a:rPr b="0" spc="7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tout</a:t>
            </a:r>
            <a:r>
              <a:rPr b="0" spc="7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acte</a:t>
            </a:r>
            <a:r>
              <a:rPr b="0" spc="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d’EAS 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par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le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personnel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du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PI.</a:t>
            </a:r>
          </a:p>
        </p:txBody>
      </p:sp>
    </p:spTree>
    <p:extLst>
      <p:ext uri="{BB962C8B-B14F-4D97-AF65-F5344CB8AC3E}">
        <p14:creationId xmlns:p14="http://schemas.microsoft.com/office/powerpoint/2010/main" val="242284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FBD31-68BF-8D47-1203-804378C1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0" y="1738801"/>
            <a:ext cx="4056821" cy="1344800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r"/>
            <a:br>
              <a:rPr lang="fr-FR" sz="3000" i="1" kern="1200" dirty="0">
                <a:solidFill>
                  <a:srgbClr val="FFC000"/>
                </a:solidFill>
              </a:rPr>
            </a:br>
            <a:r>
              <a:rPr lang="fr-FR" sz="3000" i="1" kern="1200" dirty="0">
                <a:solidFill>
                  <a:srgbClr val="FFC000"/>
                </a:solidFill>
              </a:rPr>
              <a:t>Introduction. </a:t>
            </a:r>
            <a:br>
              <a:rPr lang="fr-FR" sz="3000" i="1" kern="1200" dirty="0">
                <a:solidFill>
                  <a:srgbClr val="FFC000"/>
                </a:solidFill>
              </a:rPr>
            </a:br>
            <a:r>
              <a:rPr lang="fr-FR" sz="3000" i="1" kern="1200" dirty="0">
                <a:solidFill>
                  <a:srgbClr val="FFC000"/>
                </a:solidFill>
              </a:rPr>
              <a:t>Inconduite Sexuelle (EAHS/EAS.H)</a:t>
            </a:r>
            <a:br>
              <a:rPr lang="fr-FR" sz="3000" i="1" kern="1200" dirty="0">
                <a:solidFill>
                  <a:srgbClr val="FFC000"/>
                </a:solidFill>
              </a:rPr>
            </a:br>
            <a:br>
              <a:rPr lang="fr-FR" sz="3000" i="1" dirty="0">
                <a:solidFill>
                  <a:srgbClr val="FFC000"/>
                </a:solidFill>
              </a:rPr>
            </a:br>
            <a:r>
              <a:rPr lang="fr-FR" sz="3000" i="1" kern="1200" dirty="0">
                <a:solidFill>
                  <a:srgbClr val="FFFFFF"/>
                </a:solidFill>
              </a:rPr>
              <a:t> </a:t>
            </a:r>
            <a:r>
              <a:rPr lang="fr-FR" sz="2025" i="1" kern="1200" dirty="0">
                <a:solidFill>
                  <a:srgbClr val="FFFFFF"/>
                </a:solidFill>
                <a:highlight>
                  <a:srgbClr val="0000FF"/>
                </a:highlight>
              </a:rPr>
              <a:t>Comprendre les différences </a:t>
            </a:r>
            <a:r>
              <a:rPr lang="fr-FR" sz="2025" i="1" dirty="0">
                <a:solidFill>
                  <a:srgbClr val="FFFFFF"/>
                </a:solidFill>
                <a:highlight>
                  <a:srgbClr val="0000FF"/>
                </a:highlight>
              </a:rPr>
              <a:t>entre:</a:t>
            </a:r>
            <a:r>
              <a:rPr lang="fr-FR" sz="2025" i="1" kern="1200" dirty="0">
                <a:solidFill>
                  <a:srgbClr val="FFFFFF"/>
                </a:solidFill>
                <a:highlight>
                  <a:srgbClr val="0000FF"/>
                </a:highlight>
              </a:rPr>
              <a:t> EAS, </a:t>
            </a:r>
            <a:r>
              <a:rPr lang="fr-FR" sz="2025" i="1" dirty="0">
                <a:solidFill>
                  <a:srgbClr val="FFFFFF"/>
                </a:solidFill>
                <a:highlight>
                  <a:srgbClr val="0000FF"/>
                </a:highlight>
              </a:rPr>
              <a:t>Harcèlement Sexuel</a:t>
            </a:r>
            <a:r>
              <a:rPr lang="fr-FR" sz="2025" i="1" kern="1200" dirty="0">
                <a:solidFill>
                  <a:srgbClr val="FFFFFF"/>
                </a:solidFill>
                <a:highlight>
                  <a:srgbClr val="0000FF"/>
                </a:highlight>
              </a:rPr>
              <a:t> et la VBG </a:t>
            </a:r>
          </a:p>
        </p:txBody>
      </p:sp>
      <p:pic>
        <p:nvPicPr>
          <p:cNvPr id="14" name="Picture 6" descr="Diagram&#10;&#10;Description automatically generated">
            <a:extLst>
              <a:ext uri="{FF2B5EF4-FFF2-40B4-BE49-F238E27FC236}">
                <a16:creationId xmlns:a16="http://schemas.microsoft.com/office/drawing/2014/main" id="{E413497C-915B-4292-BFDD-E1E74EDC7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290" y="1531944"/>
            <a:ext cx="4638573" cy="40471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4C1C589-3F48-4B7F-9B7B-FFC32211B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88" y="864857"/>
            <a:ext cx="1154093" cy="6594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DA52941-B328-440B-9D35-EF3BDB1C0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" y="923991"/>
            <a:ext cx="809770" cy="120069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D6FFAB3-60F4-4CFC-A4FF-4F99F04EEFDF}"/>
              </a:ext>
            </a:extLst>
          </p:cNvPr>
          <p:cNvSpPr txBox="1"/>
          <p:nvPr/>
        </p:nvSpPr>
        <p:spPr>
          <a:xfrm>
            <a:off x="192307" y="3157180"/>
            <a:ext cx="3750716" cy="2793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350" dirty="0"/>
              <a:t>L'</a:t>
            </a:r>
            <a:r>
              <a:rPr lang="fr-FR" sz="1350" b="1" dirty="0"/>
              <a:t>EAS </a:t>
            </a:r>
            <a:r>
              <a:rPr lang="fr-FR" sz="1350" dirty="0"/>
              <a:t>est une des formes de violence basée sur le genre (</a:t>
            </a:r>
            <a:r>
              <a:rPr lang="fr-FR" sz="1350" u="sng" dirty="0"/>
              <a:t>VBG</a:t>
            </a:r>
            <a:r>
              <a:rPr lang="fr-FR" sz="1350" dirty="0"/>
              <a:t>), qui décrivent tout acte préjudiciable perpétré contre la volonté d'une personne sur la base des différences sociales entre hommes et femmes. </a:t>
            </a:r>
          </a:p>
          <a:p>
            <a:r>
              <a:rPr lang="fr-FR" sz="1350" dirty="0"/>
              <a:t>L'</a:t>
            </a:r>
            <a:r>
              <a:rPr lang="fr-FR" sz="1350" b="1" dirty="0"/>
              <a:t>EAS</a:t>
            </a:r>
            <a:r>
              <a:rPr lang="fr-FR" sz="1350" dirty="0"/>
              <a:t> peut également impliquer des </a:t>
            </a:r>
            <a:r>
              <a:rPr lang="fr-FR" sz="1350" u="sng" dirty="0"/>
              <a:t>violations de la protection de l'enfant</a:t>
            </a:r>
            <a:r>
              <a:rPr lang="fr-FR" sz="1350" dirty="0"/>
              <a:t> si la « </a:t>
            </a:r>
            <a:r>
              <a:rPr lang="fr-FR" sz="1350" b="1" dirty="0"/>
              <a:t>conduite (par le personnel de l'organisation</a:t>
            </a:r>
            <a:r>
              <a:rPr lang="fr-FR" sz="1350" dirty="0"/>
              <a:t>) cause un préjudice important à un enfant, y compris tout type d'abus physique, émotionnel ou sexuel, de négligence ou d'exploitation », soulignant la nécessité d'une attention particulière sur les enfants comme dans le cadre des efforts de la </a:t>
            </a:r>
            <a:r>
              <a:rPr lang="fr-FR" sz="1350" b="1" dirty="0"/>
              <a:t>PEAS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97E980-6D49-4139-B7AA-BDE66883F2D4}"/>
              </a:ext>
            </a:extLst>
          </p:cNvPr>
          <p:cNvSpPr/>
          <p:nvPr/>
        </p:nvSpPr>
        <p:spPr>
          <a:xfrm>
            <a:off x="8567671" y="3590791"/>
            <a:ext cx="366765" cy="12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7C5EE7-D238-450F-97A4-A9E8C418E2A9}"/>
              </a:ext>
            </a:extLst>
          </p:cNvPr>
          <p:cNvSpPr/>
          <p:nvPr/>
        </p:nvSpPr>
        <p:spPr>
          <a:xfrm>
            <a:off x="7901188" y="3716360"/>
            <a:ext cx="193184" cy="125569"/>
          </a:xfrm>
          <a:prstGeom prst="rect">
            <a:avLst/>
          </a:prstGeom>
          <a:solidFill>
            <a:schemeClr val="accent1"/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3B6B5B-6F49-4F2C-9A05-86486E4E0D0A}"/>
              </a:ext>
            </a:extLst>
          </p:cNvPr>
          <p:cNvSpPr/>
          <p:nvPr/>
        </p:nvSpPr>
        <p:spPr>
          <a:xfrm>
            <a:off x="7676548" y="3697411"/>
            <a:ext cx="1146608" cy="419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50" b="1" i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Gender Based Violence (GBV)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7466575-5441-4F86-AC0D-87C84DC36424}"/>
              </a:ext>
            </a:extLst>
          </p:cNvPr>
          <p:cNvSpPr txBox="1"/>
          <p:nvPr/>
        </p:nvSpPr>
        <p:spPr>
          <a:xfrm>
            <a:off x="6983413" y="4791277"/>
            <a:ext cx="1835551" cy="25391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050" b="1" i="1" dirty="0">
                <a:solidFill>
                  <a:srgbClr val="FF0000"/>
                </a:solidFill>
                <a:latin typeface="Amasis MT Pro Black" panose="020B0604020202020204" pitchFamily="18" charset="0"/>
              </a:rPr>
              <a:t>Gender Based Violence 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6406C421-EAEF-469E-BB5F-A2D279A74E06}"/>
              </a:ext>
            </a:extLst>
          </p:cNvPr>
          <p:cNvSpPr/>
          <p:nvPr/>
        </p:nvSpPr>
        <p:spPr>
          <a:xfrm>
            <a:off x="8504498" y="3590791"/>
            <a:ext cx="89436" cy="1255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960950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0602" y="116632"/>
            <a:ext cx="534911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 marR="5080" indent="-352425">
              <a:lnSpc>
                <a:spcPct val="100000"/>
              </a:lnSpc>
              <a:spcBef>
                <a:spcPts val="100"/>
              </a:spcBef>
            </a:pPr>
            <a:r>
              <a:rPr dirty="0"/>
              <a:t>FORMES d’ L’ </a:t>
            </a:r>
            <a:r>
              <a:rPr spc="-5" dirty="0"/>
              <a:t>Exploitation </a:t>
            </a:r>
            <a:r>
              <a:rPr lang="fr-FR" spc="-5" dirty="0"/>
              <a:t>                      </a:t>
            </a:r>
            <a:r>
              <a:rPr spc="-5" dirty="0"/>
              <a:t>et </a:t>
            </a:r>
            <a:r>
              <a:rPr dirty="0" err="1"/>
              <a:t>Abus</a:t>
            </a:r>
            <a:r>
              <a:rPr dirty="0"/>
              <a:t> </a:t>
            </a:r>
            <a:br>
              <a:rPr lang="fr-FR" dirty="0"/>
            </a:br>
            <a:r>
              <a:rPr dirty="0" err="1"/>
              <a:t>Sexuel</a:t>
            </a:r>
            <a:r>
              <a:rPr dirty="0"/>
              <a:t> </a:t>
            </a:r>
            <a:r>
              <a:rPr spc="-800" dirty="0"/>
              <a:t> </a:t>
            </a:r>
            <a:r>
              <a:rPr spc="-5" dirty="0"/>
              <a:t>(EAS)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04594"/>
            <a:ext cx="7878445" cy="3579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L’EAS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inclut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mais</a:t>
            </a:r>
            <a:r>
              <a:rPr sz="3200" spc="-5" dirty="0">
                <a:latin typeface="Calibri"/>
                <a:cs typeface="Calibri"/>
              </a:rPr>
              <a:t> ne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limite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à: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50" dirty="0">
              <a:latin typeface="Calibri"/>
              <a:cs typeface="Calibri"/>
            </a:endParaRPr>
          </a:p>
          <a:p>
            <a:pPr marL="469900" marR="5080" indent="-457200" algn="just">
              <a:lnSpc>
                <a:spcPts val="3070"/>
              </a:lnSpc>
              <a:spcBef>
                <a:spcPts val="5"/>
              </a:spcBef>
            </a:pPr>
            <a:r>
              <a:rPr sz="3200" b="1" i="1" spc="-5" dirty="0">
                <a:latin typeface="Calibri"/>
                <a:cs typeface="Calibri"/>
              </a:rPr>
              <a:t>1.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Activité </a:t>
            </a:r>
            <a:r>
              <a:rPr sz="3200" b="1" i="1" spc="-5" dirty="0">
                <a:solidFill>
                  <a:srgbClr val="001F5F"/>
                </a:solidFill>
                <a:latin typeface="Calibri"/>
                <a:cs typeface="Calibri"/>
              </a:rPr>
              <a:t>Sexuelle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avec des </a:t>
            </a:r>
            <a:r>
              <a:rPr sz="3200" b="1" i="1" spc="-5" dirty="0">
                <a:solidFill>
                  <a:srgbClr val="001F5F"/>
                </a:solidFill>
                <a:latin typeface="Calibri"/>
                <a:cs typeface="Calibri"/>
              </a:rPr>
              <a:t>enfants </a:t>
            </a:r>
            <a:r>
              <a:rPr sz="3200" dirty="0">
                <a:latin typeface="Calibri"/>
                <a:cs typeface="Calibri"/>
              </a:rPr>
              <a:t>(moins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18 ans) quelles que soient </a:t>
            </a:r>
            <a:r>
              <a:rPr sz="3200" dirty="0">
                <a:latin typeface="Calibri"/>
                <a:cs typeface="Calibri"/>
              </a:rPr>
              <a:t>les lois ou </a:t>
            </a:r>
            <a:r>
              <a:rPr sz="3200" spc="-5" dirty="0">
                <a:latin typeface="Calibri"/>
                <a:cs typeface="Calibri"/>
              </a:rPr>
              <a:t>normes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locales.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Calibri"/>
              <a:cs typeface="Calibri"/>
            </a:endParaRPr>
          </a:p>
          <a:p>
            <a:pPr marL="12700" marR="753745">
              <a:lnSpc>
                <a:spcPts val="3070"/>
              </a:lnSpc>
            </a:pP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32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croyance</a:t>
            </a:r>
            <a:r>
              <a:rPr sz="32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001F5F"/>
                </a:solidFill>
                <a:latin typeface="Calibri"/>
                <a:cs typeface="Calibri"/>
              </a:rPr>
              <a:t>erronée</a:t>
            </a:r>
            <a:r>
              <a:rPr sz="3200"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concernant</a:t>
            </a:r>
            <a:r>
              <a:rPr sz="3200" b="1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l’âge</a:t>
            </a:r>
            <a:r>
              <a:rPr sz="32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3200" b="1" i="1" spc="-7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l’enfant</a:t>
            </a:r>
            <a:r>
              <a:rPr sz="3200"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001F5F"/>
                </a:solidFill>
                <a:latin typeface="Calibri"/>
                <a:cs typeface="Calibri"/>
              </a:rPr>
              <a:t>n’est</a:t>
            </a:r>
            <a:r>
              <a:rPr sz="32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pas</a:t>
            </a:r>
            <a:r>
              <a:rPr sz="3200"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une</a:t>
            </a:r>
            <a:r>
              <a:rPr sz="3200"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001F5F"/>
                </a:solidFill>
                <a:latin typeface="Calibri"/>
                <a:cs typeface="Calibri"/>
              </a:rPr>
              <a:t>défense!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34364" y="1604009"/>
            <a:ext cx="7387590" cy="33477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02590" marR="5080" indent="-390525">
              <a:lnSpc>
                <a:spcPct val="80000"/>
              </a:lnSpc>
              <a:spcBef>
                <a:spcPts val="869"/>
              </a:spcBef>
              <a:tabLst>
                <a:tab pos="3898900" algn="l"/>
              </a:tabLst>
            </a:pPr>
            <a:r>
              <a:rPr sz="3200" spc="-5" dirty="0">
                <a:latin typeface="Calibri"/>
                <a:cs typeface="Calibri"/>
              </a:rPr>
              <a:t>2.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Echange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d’argent,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d’emplois,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biens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services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contre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des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rapports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sexuels, </a:t>
            </a:r>
            <a:r>
              <a:rPr sz="32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incluant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faveurs	sexuelles </a:t>
            </a:r>
            <a:r>
              <a:rPr sz="3200" dirty="0">
                <a:latin typeface="Calibri"/>
                <a:cs typeface="Calibri"/>
              </a:rPr>
              <a:t>ou </a:t>
            </a:r>
            <a:r>
              <a:rPr sz="3200" spc="-5" dirty="0">
                <a:latin typeface="Calibri"/>
                <a:cs typeface="Calibri"/>
              </a:rPr>
              <a:t>d’autres </a:t>
            </a:r>
            <a:r>
              <a:rPr sz="3200" spc="-7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formes </a:t>
            </a:r>
            <a:r>
              <a:rPr sz="3200" dirty="0">
                <a:latin typeface="Calibri"/>
                <a:cs typeface="Calibri"/>
              </a:rPr>
              <a:t>de comportement </a:t>
            </a:r>
            <a:r>
              <a:rPr sz="3200" spc="-5" dirty="0">
                <a:latin typeface="Calibri"/>
                <a:cs typeface="Calibri"/>
              </a:rPr>
              <a:t>humiliant, </a:t>
            </a:r>
            <a:r>
              <a:rPr sz="3200" dirty="0">
                <a:latin typeface="Calibri"/>
                <a:cs typeface="Calibri"/>
              </a:rPr>
              <a:t> dégradant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d’exploitation.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 dirty="0">
              <a:latin typeface="Calibri"/>
              <a:cs typeface="Calibri"/>
            </a:endParaRPr>
          </a:p>
          <a:p>
            <a:pPr marL="402590" marR="688975">
              <a:lnSpc>
                <a:spcPts val="3070"/>
              </a:lnSpc>
            </a:pPr>
            <a:r>
              <a:rPr sz="3200" spc="-5" dirty="0">
                <a:latin typeface="Calibri"/>
                <a:cs typeface="Calibri"/>
              </a:rPr>
              <a:t>Cela </a:t>
            </a:r>
            <a:r>
              <a:rPr sz="3200" dirty="0">
                <a:latin typeface="Calibri"/>
                <a:cs typeface="Calibri"/>
              </a:rPr>
              <a:t>comprend l’échange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dirty="0">
                <a:latin typeface="Calibri"/>
                <a:cs typeface="Calibri"/>
              </a:rPr>
              <a:t>l’aide </a:t>
            </a:r>
            <a:r>
              <a:rPr sz="3200" spc="-5" dirty="0">
                <a:latin typeface="Calibri"/>
                <a:cs typeface="Calibri"/>
              </a:rPr>
              <a:t>qui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revient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aux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bénéficiaires.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12140" y="1383868"/>
            <a:ext cx="8165465" cy="448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241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3.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Les relations sexuelles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entre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le personnel du </a:t>
            </a:r>
            <a:r>
              <a:rPr sz="3200" b="1" spc="-7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Partenaire d’Implémentation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le personnel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associé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apparenté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les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bénéficiaires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l’aide.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5"/>
              </a:spcBef>
            </a:pPr>
            <a:r>
              <a:rPr sz="3200" spc="-5" dirty="0">
                <a:latin typeface="Calibri"/>
                <a:cs typeface="Calibri"/>
              </a:rPr>
              <a:t>Ces </a:t>
            </a:r>
            <a:r>
              <a:rPr sz="3200" dirty="0">
                <a:latin typeface="Calibri"/>
                <a:cs typeface="Calibri"/>
              </a:rPr>
              <a:t>relations </a:t>
            </a:r>
            <a:r>
              <a:rPr sz="3200" spc="-5" dirty="0">
                <a:latin typeface="Calibri"/>
                <a:cs typeface="Calibri"/>
              </a:rPr>
              <a:t>sont </a:t>
            </a:r>
            <a:r>
              <a:rPr sz="3200" b="1" spc="-5" dirty="0">
                <a:latin typeface="Calibri"/>
                <a:cs typeface="Calibri"/>
              </a:rPr>
              <a:t>fortement </a:t>
            </a:r>
            <a:r>
              <a:rPr sz="3200" b="1" dirty="0">
                <a:latin typeface="Calibri"/>
                <a:cs typeface="Calibri"/>
              </a:rPr>
              <a:t>déconseillées, </a:t>
            </a:r>
            <a:r>
              <a:rPr sz="3200" dirty="0">
                <a:latin typeface="Calibri"/>
                <a:cs typeface="Calibri"/>
              </a:rPr>
              <a:t>car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elles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sont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fondées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dynamique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pouvoir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intrinsèquement </a:t>
            </a:r>
            <a:r>
              <a:rPr sz="3200" dirty="0">
                <a:latin typeface="Calibri"/>
                <a:cs typeface="Calibri"/>
              </a:rPr>
              <a:t>inégale et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compromettant la </a:t>
            </a:r>
            <a:r>
              <a:rPr sz="32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crédibilité </a:t>
            </a:r>
            <a:r>
              <a:rPr sz="3200" b="1" i="1" spc="-5" dirty="0">
                <a:solidFill>
                  <a:srgbClr val="001F5F"/>
                </a:solidFill>
                <a:latin typeface="Calibri"/>
                <a:cs typeface="Calibri"/>
              </a:rPr>
              <a:t>et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l’intégrité du travail de l’UNFPA </a:t>
            </a:r>
            <a:r>
              <a:rPr sz="3200" b="1" i="1" spc="-5" dirty="0">
                <a:solidFill>
                  <a:srgbClr val="001F5F"/>
                </a:solidFill>
                <a:latin typeface="Calibri"/>
                <a:cs typeface="Calibri"/>
              </a:rPr>
              <a:t>et </a:t>
            </a:r>
            <a:r>
              <a:rPr sz="3200" b="1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001F5F"/>
                </a:solidFill>
                <a:latin typeface="Calibri"/>
                <a:cs typeface="Calibri"/>
              </a:rPr>
              <a:t>ses PI.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6774" y="261950"/>
            <a:ext cx="61118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/>
              <a:t>PREVENTION</a:t>
            </a:r>
            <a:r>
              <a:rPr sz="3400" spc="35" dirty="0"/>
              <a:t> </a:t>
            </a:r>
            <a:r>
              <a:rPr sz="3400" spc="-5" dirty="0"/>
              <a:t>DE L’EAS-</a:t>
            </a:r>
            <a:r>
              <a:rPr sz="3400" spc="5" dirty="0"/>
              <a:t> </a:t>
            </a:r>
            <a:r>
              <a:rPr sz="3400" spc="-5" dirty="0">
                <a:solidFill>
                  <a:srgbClr val="006FC0"/>
                </a:solidFill>
              </a:rPr>
              <a:t>Formation</a:t>
            </a:r>
            <a:endParaRPr sz="3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26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4104" y="1828800"/>
            <a:ext cx="7673340" cy="3486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Tout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personnel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des </a:t>
            </a:r>
            <a:r>
              <a:rPr sz="3200" dirty="0">
                <a:latin typeface="Calibri"/>
                <a:cs typeface="Calibri"/>
              </a:rPr>
              <a:t>PI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doivent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suivre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formations</a:t>
            </a:r>
            <a:r>
              <a:rPr sz="3200" dirty="0">
                <a:latin typeface="Calibri"/>
                <a:cs typeface="Calibri"/>
              </a:rPr>
              <a:t> mandataires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PEAS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-5" dirty="0">
                <a:latin typeface="Calibri"/>
                <a:cs typeface="Calibri"/>
              </a:rPr>
              <a:t> doivent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familiariser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avec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les:</a:t>
            </a:r>
            <a:endParaRPr sz="3200">
              <a:latin typeface="Calibri"/>
              <a:cs typeface="Calibri"/>
            </a:endParaRPr>
          </a:p>
          <a:p>
            <a:pPr marL="802005" indent="-34544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Arial MT"/>
              <a:buChar char="•"/>
              <a:tabLst>
                <a:tab pos="802005" algn="l"/>
                <a:tab pos="802640" algn="l"/>
              </a:tabLst>
            </a:pPr>
            <a:r>
              <a:rPr sz="3200" spc="-5" dirty="0">
                <a:latin typeface="Calibri"/>
                <a:cs typeface="Calibri"/>
              </a:rPr>
              <a:t>Concepts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PEAS</a:t>
            </a:r>
            <a:endParaRPr sz="3200">
              <a:latin typeface="Calibri"/>
              <a:cs typeface="Calibri"/>
            </a:endParaRPr>
          </a:p>
          <a:p>
            <a:pPr marL="802005" indent="-34544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Arial MT"/>
              <a:buChar char="•"/>
              <a:tabLst>
                <a:tab pos="802005" algn="l"/>
                <a:tab pos="802640" algn="l"/>
              </a:tabLst>
            </a:pPr>
            <a:r>
              <a:rPr sz="3200" spc="-5" dirty="0">
                <a:latin typeface="Calibri"/>
                <a:cs typeface="Calibri"/>
              </a:rPr>
              <a:t>Procédures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rédaction</a:t>
            </a:r>
            <a:r>
              <a:rPr sz="3200" dirty="0">
                <a:latin typeface="Calibri"/>
                <a:cs typeface="Calibri"/>
              </a:rPr>
              <a:t> de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rapport</a:t>
            </a:r>
            <a:endParaRPr sz="3200">
              <a:latin typeface="Calibri"/>
              <a:cs typeface="Calibri"/>
            </a:endParaRPr>
          </a:p>
          <a:p>
            <a:pPr marL="802005" indent="-345440">
              <a:lnSpc>
                <a:spcPct val="100000"/>
              </a:lnSpc>
              <a:spcBef>
                <a:spcPts val="1205"/>
              </a:spcBef>
              <a:buClr>
                <a:srgbClr val="C00000"/>
              </a:buClr>
              <a:buFont typeface="Arial MT"/>
              <a:buChar char="•"/>
              <a:tabLst>
                <a:tab pos="802005" algn="l"/>
                <a:tab pos="802640" algn="l"/>
              </a:tabLst>
            </a:pPr>
            <a:r>
              <a:rPr sz="3200" spc="-5" dirty="0">
                <a:latin typeface="Calibri"/>
                <a:cs typeface="Calibri"/>
              </a:rPr>
              <a:t>Assistance </a:t>
            </a:r>
            <a:r>
              <a:rPr sz="3200" dirty="0">
                <a:latin typeface="Calibri"/>
                <a:cs typeface="Calibri"/>
              </a:rPr>
              <a:t>aux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victimes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9857" y="261950"/>
            <a:ext cx="40081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i="1" spc="-10" dirty="0">
                <a:solidFill>
                  <a:srgbClr val="006FC0"/>
                </a:solidFill>
                <a:latin typeface="Calibri"/>
                <a:cs typeface="Calibri"/>
              </a:rPr>
              <a:t>PREVENTION</a:t>
            </a:r>
            <a:r>
              <a:rPr sz="3400" i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i="1" spc="-5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3400" i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i="1" spc="-5" dirty="0">
                <a:solidFill>
                  <a:srgbClr val="006FC0"/>
                </a:solidFill>
                <a:latin typeface="Calibri"/>
                <a:cs typeface="Calibri"/>
              </a:rPr>
              <a:t>L’EAS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27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930" y="2305888"/>
            <a:ext cx="782320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3565" indent="-5715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"/>
              <a:tabLst>
                <a:tab pos="583565" algn="l"/>
                <a:tab pos="584200" algn="l"/>
              </a:tabLst>
            </a:pPr>
            <a:r>
              <a:rPr sz="3400" b="1" i="1" spc="-10" dirty="0">
                <a:solidFill>
                  <a:srgbClr val="006FC0"/>
                </a:solidFill>
                <a:latin typeface="Calibri"/>
                <a:cs typeface="Calibri"/>
              </a:rPr>
              <a:t>FORMATION</a:t>
            </a:r>
            <a:r>
              <a:rPr sz="3400" b="1" i="1" spc="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du</a:t>
            </a:r>
            <a:r>
              <a:rPr sz="3400" spc="-10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personnel</a:t>
            </a:r>
            <a:endParaRPr sz="3400" dirty="0">
              <a:latin typeface="Calibri"/>
              <a:cs typeface="Calibri"/>
            </a:endParaRPr>
          </a:p>
          <a:p>
            <a:pPr marL="583565" indent="-571500">
              <a:lnSpc>
                <a:spcPct val="100000"/>
              </a:lnSpc>
              <a:spcBef>
                <a:spcPts val="2405"/>
              </a:spcBef>
              <a:buClr>
                <a:srgbClr val="C00000"/>
              </a:buClr>
              <a:buFont typeface="Wingdings"/>
              <a:buChar char=""/>
              <a:tabLst>
                <a:tab pos="583565" algn="l"/>
                <a:tab pos="584200" algn="l"/>
              </a:tabLst>
            </a:pPr>
            <a:r>
              <a:rPr sz="3400" b="1" i="1" spc="-5" dirty="0">
                <a:solidFill>
                  <a:srgbClr val="006FC0"/>
                </a:solidFill>
                <a:latin typeface="Calibri"/>
                <a:cs typeface="Calibri"/>
              </a:rPr>
              <a:t>FILTRAGE</a:t>
            </a:r>
            <a:r>
              <a:rPr sz="3400" b="1" i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du</a:t>
            </a:r>
            <a:r>
              <a:rPr sz="3400" spc="-1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personnel</a:t>
            </a:r>
            <a:endParaRPr sz="3400" dirty="0">
              <a:latin typeface="Calibri"/>
              <a:cs typeface="Calibri"/>
            </a:endParaRPr>
          </a:p>
          <a:p>
            <a:pPr marL="583565" marR="5080" indent="-571500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/>
              <a:buChar char=""/>
              <a:tabLst>
                <a:tab pos="583565" algn="l"/>
                <a:tab pos="584200" algn="l"/>
              </a:tabLst>
            </a:pPr>
            <a:r>
              <a:rPr sz="3400" b="1" i="1" spc="-5" dirty="0">
                <a:solidFill>
                  <a:srgbClr val="006FC0"/>
                </a:solidFill>
                <a:latin typeface="Calibri"/>
                <a:cs typeface="Calibri"/>
              </a:rPr>
              <a:t>INCLUSION</a:t>
            </a:r>
            <a:r>
              <a:rPr sz="3400" b="1" i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b="1" i="1" spc="-5" dirty="0">
                <a:solidFill>
                  <a:srgbClr val="006FC0"/>
                </a:solidFill>
                <a:latin typeface="Calibri"/>
                <a:cs typeface="Calibri"/>
              </a:rPr>
              <a:t>DE CLAUSES</a:t>
            </a:r>
            <a:r>
              <a:rPr sz="3400" b="1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sur</a:t>
            </a:r>
            <a:r>
              <a:rPr sz="3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3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PEAS</a:t>
            </a:r>
            <a:r>
              <a:rPr sz="3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006FC0"/>
                </a:solidFill>
                <a:latin typeface="Calibri"/>
                <a:cs typeface="Calibri"/>
              </a:rPr>
              <a:t>dans </a:t>
            </a:r>
            <a:r>
              <a:rPr sz="3400" spc="-7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006FC0"/>
                </a:solidFill>
                <a:latin typeface="Calibri"/>
                <a:cs typeface="Calibri"/>
              </a:rPr>
              <a:t>les</a:t>
            </a:r>
            <a:r>
              <a:rPr sz="34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006FC0"/>
                </a:solidFill>
                <a:latin typeface="Calibri"/>
                <a:cs typeface="Calibri"/>
              </a:rPr>
              <a:t>contrats</a:t>
            </a:r>
            <a:r>
              <a:rPr sz="34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de sous-traitances</a:t>
            </a:r>
            <a:endParaRPr sz="3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738" y="261950"/>
            <a:ext cx="5790148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/>
              <a:t>PREVENTION</a:t>
            </a:r>
            <a:r>
              <a:rPr sz="3400" spc="30" dirty="0"/>
              <a:t> </a:t>
            </a:r>
            <a:r>
              <a:rPr sz="3400" spc="-5" dirty="0"/>
              <a:t>de l’EAS -</a:t>
            </a:r>
            <a:r>
              <a:rPr sz="3400" spc="-15" dirty="0"/>
              <a:t> </a:t>
            </a:r>
            <a:r>
              <a:rPr sz="3400" i="1" spc="-5" dirty="0">
                <a:solidFill>
                  <a:srgbClr val="006FC0"/>
                </a:solidFill>
                <a:latin typeface="Calibri"/>
                <a:cs typeface="Calibri"/>
              </a:rPr>
              <a:t>FILTRAGE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28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930" y="1516760"/>
            <a:ext cx="7767320" cy="423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libri"/>
                <a:cs typeface="Calibri"/>
              </a:rPr>
              <a:t>Le </a:t>
            </a:r>
            <a:r>
              <a:rPr sz="3000" dirty="0">
                <a:latin typeface="Calibri"/>
                <a:cs typeface="Calibri"/>
              </a:rPr>
              <a:t>PI </a:t>
            </a:r>
            <a:r>
              <a:rPr sz="3000" spc="-5" dirty="0">
                <a:latin typeface="Calibri"/>
                <a:cs typeface="Calibri"/>
              </a:rPr>
              <a:t>doit s’assurer que </a:t>
            </a:r>
            <a:r>
              <a:rPr sz="3000" dirty="0">
                <a:latin typeface="Calibri"/>
                <a:cs typeface="Calibri"/>
              </a:rPr>
              <a:t>tous </a:t>
            </a:r>
            <a:r>
              <a:rPr sz="3000" spc="-5" dirty="0">
                <a:latin typeface="Calibri"/>
                <a:cs typeface="Calibri"/>
              </a:rPr>
              <a:t>les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candidats/candidates sont filtr</a:t>
            </a:r>
            <a:r>
              <a:rPr sz="3200" spc="-5" dirty="0">
                <a:latin typeface="Calibri"/>
                <a:cs typeface="Calibri"/>
              </a:rPr>
              <a:t>é</a:t>
            </a:r>
            <a:r>
              <a:rPr sz="3000" spc="-5" dirty="0">
                <a:latin typeface="Calibri"/>
                <a:cs typeface="Calibri"/>
              </a:rPr>
              <a:t>s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dans </a:t>
            </a:r>
            <a:r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la </a:t>
            </a:r>
            <a:r>
              <a:rPr sz="3000" i="1" dirty="0">
                <a:solidFill>
                  <a:srgbClr val="006FC0"/>
                </a:solidFill>
                <a:latin typeface="Calibri"/>
                <a:cs typeface="Calibri"/>
              </a:rPr>
              <a:t>mesure </a:t>
            </a:r>
            <a:r>
              <a:rPr sz="3000" i="1" spc="-6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006FC0"/>
                </a:solidFill>
                <a:latin typeface="Calibri"/>
                <a:cs typeface="Calibri"/>
              </a:rPr>
              <a:t>où</a:t>
            </a:r>
            <a:r>
              <a:rPr sz="3000" i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6FC0"/>
                </a:solidFill>
                <a:latin typeface="Calibri"/>
                <a:cs typeface="Calibri"/>
              </a:rPr>
              <a:t>la</a:t>
            </a:r>
            <a:r>
              <a:rPr sz="3000" i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006FC0"/>
                </a:solidFill>
                <a:latin typeface="Calibri"/>
                <a:cs typeface="Calibri"/>
              </a:rPr>
              <a:t>loi</a:t>
            </a:r>
            <a:r>
              <a:rPr sz="3000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i="1" spc="-5" dirty="0">
                <a:solidFill>
                  <a:srgbClr val="006FC0"/>
                </a:solidFill>
                <a:latin typeface="Calibri"/>
                <a:cs typeface="Calibri"/>
              </a:rPr>
              <a:t>le permet </a:t>
            </a:r>
            <a:r>
              <a:rPr sz="3000" dirty="0">
                <a:latin typeface="Calibri"/>
                <a:cs typeface="Calibri"/>
              </a:rPr>
              <a:t>-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pour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pr</a:t>
            </a:r>
            <a:r>
              <a:rPr sz="3200" spc="-5" dirty="0">
                <a:latin typeface="Calibri"/>
                <a:cs typeface="Calibri"/>
              </a:rPr>
              <a:t>é</a:t>
            </a:r>
            <a:r>
              <a:rPr sz="3000" spc="-5" dirty="0">
                <a:latin typeface="Calibri"/>
                <a:cs typeface="Calibri"/>
              </a:rPr>
              <a:t>venir l’emploi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spc="-5" dirty="0">
                <a:latin typeface="Calibri"/>
                <a:cs typeface="Calibri"/>
              </a:rPr>
              <a:t>d’aggresseurs</a:t>
            </a:r>
            <a:r>
              <a:rPr sz="3000" dirty="0">
                <a:latin typeface="Calibri"/>
                <a:cs typeface="Calibri"/>
              </a:rPr>
              <a:t> connus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y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compris:</a:t>
            </a:r>
            <a:endParaRPr sz="3000" dirty="0">
              <a:latin typeface="Calibri"/>
              <a:cs typeface="Calibri"/>
            </a:endParaRPr>
          </a:p>
          <a:p>
            <a:pPr marL="469900" marR="1226185" indent="-457200">
              <a:lnSpc>
                <a:spcPct val="100000"/>
              </a:lnSpc>
              <a:spcBef>
                <a:spcPts val="2410"/>
              </a:spcBef>
              <a:buClr>
                <a:srgbClr val="C00000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i="1" spc="-5" dirty="0">
                <a:solidFill>
                  <a:srgbClr val="006FC0"/>
                </a:solidFill>
                <a:latin typeface="Calibri"/>
                <a:cs typeface="Calibri"/>
              </a:rPr>
              <a:t>vérification</a:t>
            </a:r>
            <a:r>
              <a:rPr sz="2800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2800" i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6FC0"/>
                </a:solidFill>
                <a:latin typeface="Calibri"/>
                <a:cs typeface="Calibri"/>
              </a:rPr>
              <a:t>antécedents</a:t>
            </a:r>
            <a:r>
              <a:rPr sz="2800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6FC0"/>
                </a:solidFill>
                <a:latin typeface="Calibri"/>
                <a:cs typeface="Calibri"/>
              </a:rPr>
              <a:t>aupres</a:t>
            </a:r>
            <a:r>
              <a:rPr sz="2800" i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2800" i="1" spc="-6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6FC0"/>
                </a:solidFill>
                <a:latin typeface="Calibri"/>
                <a:cs typeface="Calibri"/>
              </a:rPr>
              <a:t>employeurs</a:t>
            </a:r>
            <a:r>
              <a:rPr sz="2800" i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6FC0"/>
                </a:solidFill>
                <a:latin typeface="Calibri"/>
                <a:cs typeface="Calibri"/>
              </a:rPr>
              <a:t>précédents</a:t>
            </a:r>
            <a:r>
              <a:rPr sz="2800" spc="-5" dirty="0">
                <a:latin typeface="Calibri"/>
                <a:cs typeface="Calibri"/>
              </a:rPr>
              <a:t>;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et</a:t>
            </a:r>
            <a:endParaRPr sz="2800" dirty="0">
              <a:latin typeface="Calibri"/>
              <a:cs typeface="Calibri"/>
            </a:endParaRPr>
          </a:p>
          <a:p>
            <a:pPr marL="469900" marR="412750" indent="-457200">
              <a:lnSpc>
                <a:spcPct val="100000"/>
              </a:lnSpc>
              <a:spcBef>
                <a:spcPts val="2400"/>
              </a:spcBef>
              <a:buClr>
                <a:srgbClr val="C00000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i="1" spc="-5" dirty="0">
                <a:latin typeface="Calibri"/>
                <a:cs typeface="Calibri"/>
              </a:rPr>
              <a:t>Vérification</a:t>
            </a:r>
            <a:r>
              <a:rPr sz="2800" i="1" spc="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des </a:t>
            </a:r>
            <a:r>
              <a:rPr sz="2800" i="1" spc="-5" dirty="0">
                <a:latin typeface="Calibri"/>
                <a:cs typeface="Calibri"/>
              </a:rPr>
              <a:t>dossiers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accessibles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au </a:t>
            </a:r>
            <a:r>
              <a:rPr sz="2800" i="1" spc="-10" dirty="0">
                <a:latin typeface="Calibri"/>
                <a:cs typeface="Calibri"/>
              </a:rPr>
              <a:t>public </a:t>
            </a:r>
            <a:r>
              <a:rPr sz="2800" i="1" spc="-5" dirty="0">
                <a:latin typeface="Calibri"/>
                <a:cs typeface="Calibri"/>
              </a:rPr>
              <a:t>et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autres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sources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d’information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s’il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lieu.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2108" y="261950"/>
            <a:ext cx="690245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10" dirty="0">
                <a:latin typeface="Calibri"/>
                <a:cs typeface="Calibri"/>
              </a:rPr>
              <a:t>PREVENTION</a:t>
            </a:r>
            <a:r>
              <a:rPr sz="3400" b="1" spc="45" dirty="0">
                <a:latin typeface="Calibri"/>
                <a:cs typeface="Calibri"/>
              </a:rPr>
              <a:t> </a:t>
            </a:r>
            <a:r>
              <a:rPr sz="3400" b="1" spc="-5" dirty="0">
                <a:latin typeface="Calibri"/>
                <a:cs typeface="Calibri"/>
              </a:rPr>
              <a:t>de</a:t>
            </a:r>
            <a:r>
              <a:rPr sz="3400" b="1" dirty="0">
                <a:latin typeface="Calibri"/>
                <a:cs typeface="Calibri"/>
              </a:rPr>
              <a:t> </a:t>
            </a:r>
            <a:r>
              <a:rPr sz="3400" b="1" spc="-5" dirty="0">
                <a:latin typeface="Calibri"/>
                <a:cs typeface="Calibri"/>
              </a:rPr>
              <a:t>l’EAS</a:t>
            </a:r>
            <a:r>
              <a:rPr sz="3400" b="1" spc="10" dirty="0">
                <a:latin typeface="Calibri"/>
                <a:cs typeface="Calibri"/>
              </a:rPr>
              <a:t> </a:t>
            </a:r>
            <a:r>
              <a:rPr sz="3400" b="1" spc="-5" dirty="0">
                <a:latin typeface="Calibri"/>
                <a:cs typeface="Calibri"/>
              </a:rPr>
              <a:t>– 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Sous-traitance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29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930" y="3100577"/>
            <a:ext cx="707326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Le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doit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inclure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clauses </a:t>
            </a:r>
            <a:r>
              <a:rPr sz="3200" spc="-5" dirty="0">
                <a:latin typeface="Calibri"/>
                <a:cs typeface="Calibri"/>
              </a:rPr>
              <a:t>sur</a:t>
            </a:r>
            <a:r>
              <a:rPr sz="3200" dirty="0">
                <a:latin typeface="Calibri"/>
                <a:cs typeface="Calibri"/>
              </a:rPr>
              <a:t> la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PEAS et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enquêtes </a:t>
            </a:r>
            <a:r>
              <a:rPr sz="3200" spc="-5" dirty="0">
                <a:latin typeface="Calibri"/>
                <a:cs typeface="Calibri"/>
              </a:rPr>
              <a:t>dans </a:t>
            </a:r>
            <a:r>
              <a:rPr sz="3200" dirty="0">
                <a:latin typeface="Calibri"/>
                <a:cs typeface="Calibri"/>
              </a:rPr>
              <a:t>tous les contrats </a:t>
            </a:r>
            <a:r>
              <a:rPr sz="3200" spc="-5" dirty="0">
                <a:latin typeface="Calibri"/>
                <a:cs typeface="Calibri"/>
              </a:rPr>
              <a:t>de sous- </a:t>
            </a:r>
            <a:r>
              <a:rPr sz="3200" dirty="0">
                <a:latin typeface="Calibri"/>
                <a:cs typeface="Calibri"/>
              </a:rPr>
              <a:t> traitance.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2819400" y="2057400"/>
            <a:ext cx="3429000" cy="30480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51D34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3200" b="1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Briefing sur 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Politique Genre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du PNUD,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3200" b="1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6896099" y="2621518"/>
            <a:ext cx="1752600" cy="766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1. Cadre Stratégique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du Système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des Nations Unies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au Mali, Aperçu sur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le Genre. 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3497036" y="685800"/>
            <a:ext cx="1547446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2. </a:t>
            </a:r>
            <a:r>
              <a:rPr lang="fr-FR" sz="2400" b="1" dirty="0" err="1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Mapping</a:t>
            </a: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 sur le Genre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au Mali, situation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des droits et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autonomisation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des femmes.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rgbClr val="000090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762000" y="4924066"/>
            <a:ext cx="914400" cy="96610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4. Kit Genre: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       1.PA-GES(2016-2018)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 2.Stratégie Genre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         du PNUD(2014-2017);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                     3.Politique </a:t>
            </a:r>
            <a:r>
              <a:rPr lang="fr-FR" sz="2400" b="1" dirty="0" err="1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Work</a:t>
            </a: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-Life balance;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4.Politique PSEA;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                           5.Politique Genre du </a:t>
            </a:r>
            <a:r>
              <a:rPr lang="fr-FR" sz="2400" b="1" dirty="0" err="1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Gvnt</a:t>
            </a: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 Malien.</a:t>
            </a: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6781800" y="4718235"/>
            <a:ext cx="2133599" cy="13777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5. Questions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de compréhension</a:t>
            </a:r>
            <a:r>
              <a:rPr lang="fr-FR" sz="2800" b="1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34" charset="-128"/>
              </a:rPr>
              <a:t>. </a:t>
            </a: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-228600" y="2162843"/>
            <a:ext cx="3317901" cy="125054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6060A"/>
                </a:solidFill>
                <a:latin typeface="Arial Narrow" panose="020B0606020202030204" pitchFamily="34" charset="0"/>
                <a:ea typeface="ＭＳ Ｐゴシック" pitchFamily="34" charset="-128"/>
              </a:rPr>
              <a:t>3. La politique du PNUD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6060A"/>
                </a:solidFill>
                <a:latin typeface="Arial Narrow" panose="020B0606020202030204" pitchFamily="34" charset="0"/>
                <a:ea typeface="ＭＳ Ｐゴシック" pitchFamily="34" charset="-128"/>
              </a:rPr>
              <a:t>pour la promotion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6060A"/>
                </a:solidFill>
                <a:latin typeface="Arial Narrow" panose="020B0606020202030204" pitchFamily="34" charset="0"/>
                <a:ea typeface="ＭＳ Ｐゴシック" pitchFamily="34" charset="-128"/>
              </a:rPr>
              <a:t>du genre, l’avenir que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06060A"/>
                </a:solidFill>
                <a:latin typeface="Arial Narrow" panose="020B0606020202030204" pitchFamily="34" charset="0"/>
                <a:ea typeface="ＭＳ Ｐゴシック" pitchFamily="34" charset="-128"/>
              </a:rPr>
              <a:t>nous voulons.  </a:t>
            </a:r>
          </a:p>
        </p:txBody>
      </p:sp>
    </p:spTree>
    <p:extLst>
      <p:ext uri="{BB962C8B-B14F-4D97-AF65-F5344CB8AC3E}">
        <p14:creationId xmlns:p14="http://schemas.microsoft.com/office/powerpoint/2010/main" val="16646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 autoUpdateAnimBg="0"/>
      <p:bldP spid="47110" grpId="0" autoUpdateAnimBg="0"/>
      <p:bldP spid="47111" grpId="0" autoUpdateAnimBg="0"/>
      <p:bldP spid="47112" grpId="0" autoUpdateAnimBg="0"/>
      <p:bldP spid="24" grpId="0" autoUpdateAnimBg="0"/>
      <p:bldP spid="2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60119"/>
          </a:xfrm>
          <a:custGeom>
            <a:avLst/>
            <a:gdLst/>
            <a:ahLst/>
            <a:cxnLst/>
            <a:rect l="l" t="t" r="r" b="b"/>
            <a:pathLst>
              <a:path w="9144000" h="960119">
                <a:moveTo>
                  <a:pt x="9144000" y="0"/>
                </a:moveTo>
                <a:lnTo>
                  <a:pt x="0" y="0"/>
                </a:lnTo>
                <a:lnTo>
                  <a:pt x="0" y="960120"/>
                </a:lnTo>
                <a:lnTo>
                  <a:pt x="9144000" y="9601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DA91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2240" y="255778"/>
            <a:ext cx="2239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SANCTIONS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98068" y="1338035"/>
            <a:ext cx="7662364" cy="5059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450215">
              <a:lnSpc>
                <a:spcPct val="107100"/>
              </a:lnSpc>
              <a:spcBef>
                <a:spcPts val="110"/>
              </a:spcBef>
            </a:pPr>
            <a:r>
              <a:rPr sz="2600" spc="-5" dirty="0">
                <a:latin typeface="Calibri"/>
                <a:cs typeface="Calibri"/>
              </a:rPr>
              <a:t>Si </a:t>
            </a:r>
            <a:r>
              <a:rPr sz="2600" dirty="0">
                <a:latin typeface="Calibri"/>
                <a:cs typeface="Calibri"/>
              </a:rPr>
              <a:t>le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PI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respecte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pas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les</a:t>
            </a:r>
            <a:r>
              <a:rPr sz="2600" spc="-5" dirty="0">
                <a:latin typeface="Calibri"/>
                <a:cs typeface="Calibri"/>
              </a:rPr>
              <a:t> obligations 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é</a:t>
            </a:r>
            <a:r>
              <a:rPr sz="2600" dirty="0">
                <a:latin typeface="Calibri"/>
                <a:cs typeface="Calibri"/>
              </a:rPr>
              <a:t>coulant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l’accord,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lang="fr-FR" sz="2600" dirty="0">
                <a:latin typeface="Calibri"/>
                <a:cs typeface="Calibri"/>
              </a:rPr>
              <a:t>e PNUD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peut: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PI</a:t>
            </a:r>
            <a:r>
              <a:rPr sz="2600" dirty="0">
                <a:latin typeface="Calibri"/>
                <a:cs typeface="Calibri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210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Suspendre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ou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é</a:t>
            </a:r>
            <a:r>
              <a:rPr sz="2600" spc="-5" dirty="0">
                <a:latin typeface="Calibri"/>
                <a:cs typeface="Calibri"/>
              </a:rPr>
              <a:t>silier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l’accord,</a:t>
            </a:r>
          </a:p>
          <a:p>
            <a:pPr marL="355600" marR="5080" indent="-342900">
              <a:lnSpc>
                <a:spcPct val="107100"/>
              </a:lnSpc>
              <a:spcBef>
                <a:spcPts val="15"/>
              </a:spcBef>
              <a:buClr>
                <a:srgbClr val="C00000"/>
              </a:buClr>
              <a:buFont typeface="Wingdings"/>
              <a:buChar char=""/>
              <a:tabLst>
                <a:tab pos="355600" algn="l"/>
                <a:tab pos="3691890" algn="l"/>
              </a:tabLst>
            </a:pPr>
            <a:r>
              <a:rPr sz="2600" dirty="0">
                <a:latin typeface="Calibri"/>
                <a:cs typeface="Calibri"/>
              </a:rPr>
              <a:t>Imposer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sanctions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compris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l’inscription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PI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sur</a:t>
            </a:r>
            <a:r>
              <a:rPr sz="2600" dirty="0">
                <a:latin typeface="Calibri"/>
                <a:cs typeface="Calibri"/>
              </a:rPr>
              <a:t> la liste d’in</a:t>
            </a:r>
            <a:r>
              <a:rPr sz="2800" dirty="0">
                <a:latin typeface="Calibri"/>
                <a:cs typeface="Calibri"/>
              </a:rPr>
              <a:t>é</a:t>
            </a:r>
            <a:r>
              <a:rPr sz="2600" dirty="0">
                <a:latin typeface="Calibri"/>
                <a:cs typeface="Calibri"/>
              </a:rPr>
              <a:t>ligibilit</a:t>
            </a:r>
            <a:r>
              <a:rPr sz="2800" dirty="0">
                <a:latin typeface="Calibri"/>
                <a:cs typeface="Calibri"/>
              </a:rPr>
              <a:t>é	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5" dirty="0">
                <a:latin typeface="Calibri"/>
                <a:cs typeface="Calibri"/>
              </a:rPr>
              <a:t> sur </a:t>
            </a:r>
            <a:r>
              <a:rPr sz="2600" dirty="0">
                <a:latin typeface="Calibri"/>
                <a:cs typeface="Calibri"/>
              </a:rPr>
              <a:t>le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PI.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00000"/>
              </a:buClr>
              <a:buFont typeface="Wingdings"/>
              <a:buChar char=""/>
            </a:pPr>
            <a:endParaRPr sz="3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Pour</a:t>
            </a:r>
            <a:r>
              <a:rPr sz="2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l’aggresseur</a:t>
            </a:r>
            <a:r>
              <a:rPr sz="2600" dirty="0">
                <a:latin typeface="Calibri"/>
                <a:cs typeface="Calibri"/>
              </a:rPr>
              <a:t>:</a:t>
            </a:r>
          </a:p>
          <a:p>
            <a:pPr marL="469900" marR="478155" indent="-457200">
              <a:lnSpc>
                <a:spcPct val="107100"/>
              </a:lnSpc>
              <a:spcBef>
                <a:spcPts val="775"/>
              </a:spcBef>
              <a:buClr>
                <a:srgbClr val="C00000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600" dirty="0">
                <a:latin typeface="Calibri"/>
                <a:cs typeface="Calibri"/>
              </a:rPr>
              <a:t>Renvoyer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l’affaire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aux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autorit</a:t>
            </a:r>
            <a:r>
              <a:rPr sz="2800" dirty="0">
                <a:latin typeface="Calibri"/>
                <a:cs typeface="Calibri"/>
              </a:rPr>
              <a:t>é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nationales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pour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qu’elles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engagent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poursuites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é</a:t>
            </a:r>
            <a:r>
              <a:rPr sz="2600" spc="-5" dirty="0">
                <a:latin typeface="Calibri"/>
                <a:cs typeface="Calibri"/>
              </a:rPr>
              <a:t>nales.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8805" y="105536"/>
            <a:ext cx="3181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solidFill>
                  <a:srgbClr val="006FC0"/>
                </a:solidFill>
                <a:latin typeface="Calibri"/>
                <a:cs typeface="Calibri"/>
              </a:rPr>
              <a:t>REPONSE</a:t>
            </a:r>
            <a:r>
              <a:rPr i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i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6FC0"/>
                </a:solidFill>
                <a:latin typeface="Calibri"/>
                <a:cs typeface="Calibri"/>
              </a:rPr>
              <a:t>l’EAS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31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8392" y="1809114"/>
            <a:ext cx="358457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400" spc="-5" dirty="0">
                <a:latin typeface="Calibri"/>
                <a:cs typeface="Calibri"/>
              </a:rPr>
              <a:t>Rapport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00000"/>
              </a:buClr>
              <a:buFont typeface="Wingdings"/>
              <a:buChar char=""/>
            </a:pPr>
            <a:endParaRPr sz="36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Clr>
                <a:srgbClr val="C0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400" spc="-5" dirty="0">
                <a:latin typeface="Calibri"/>
                <a:cs typeface="Calibri"/>
              </a:rPr>
              <a:t>Investigations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00000"/>
              </a:buClr>
              <a:buFont typeface="Wingdings"/>
              <a:buChar char=""/>
            </a:pPr>
            <a:endParaRPr sz="360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buClr>
                <a:srgbClr val="C00000"/>
              </a:buClr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3400" spc="-5" dirty="0">
                <a:latin typeface="Calibri"/>
                <a:cs typeface="Calibri"/>
              </a:rPr>
              <a:t>Aide</a:t>
            </a:r>
            <a:r>
              <a:rPr sz="3400" spc="-50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aux</a:t>
            </a:r>
            <a:r>
              <a:rPr sz="3400" spc="-3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Victimes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708" y="1171702"/>
            <a:ext cx="8630920" cy="273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Le </a:t>
            </a:r>
            <a:r>
              <a:rPr sz="2400" b="1" spc="-5" dirty="0">
                <a:latin typeface="Calibri"/>
                <a:cs typeface="Calibri"/>
              </a:rPr>
              <a:t>PI et </a:t>
            </a:r>
            <a:r>
              <a:rPr sz="2400" b="1" dirty="0">
                <a:latin typeface="Calibri"/>
                <a:cs typeface="Calibri"/>
              </a:rPr>
              <a:t>tout son </a:t>
            </a:r>
            <a:r>
              <a:rPr sz="2400" b="1" spc="-5" dirty="0">
                <a:latin typeface="Calibri"/>
                <a:cs typeface="Calibri"/>
              </a:rPr>
              <a:t>Personnel </a:t>
            </a:r>
            <a:r>
              <a:rPr sz="2400" b="1" dirty="0">
                <a:latin typeface="Calibri"/>
                <a:cs typeface="Calibri"/>
              </a:rPr>
              <a:t>ont </a:t>
            </a:r>
            <a:r>
              <a:rPr sz="2400" b="1" spc="-5" dirty="0">
                <a:latin typeface="Calibri"/>
                <a:cs typeface="Calibri"/>
              </a:rPr>
              <a:t>l’obligation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5" dirty="0">
                <a:latin typeface="Calibri"/>
                <a:cs typeface="Calibri"/>
              </a:rPr>
              <a:t>reporter </a:t>
            </a:r>
            <a:r>
              <a:rPr sz="2400" b="1" dirty="0">
                <a:latin typeface="Calibri"/>
                <a:cs typeface="Calibri"/>
              </a:rPr>
              <a:t>tout </a:t>
            </a:r>
            <a:endParaRPr lang="fr-FR" sz="24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incident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suspicions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d’EAS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200" b="1" spc="-10" dirty="0">
                <a:latin typeface="Calibri"/>
                <a:cs typeface="Calibri"/>
              </a:rPr>
              <a:t>QUAND: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Imm</a:t>
            </a:r>
            <a:r>
              <a:rPr sz="2400" spc="-10" dirty="0">
                <a:latin typeface="Calibri"/>
                <a:cs typeface="Calibri"/>
              </a:rPr>
              <a:t>é</a:t>
            </a:r>
            <a:r>
              <a:rPr sz="2200" spc="-10" dirty="0">
                <a:latin typeface="Calibri"/>
                <a:cs typeface="Calibri"/>
              </a:rPr>
              <a:t>diatement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00000"/>
              </a:buClr>
              <a:buFont typeface="Wingdings"/>
              <a:buChar char=""/>
            </a:pPr>
            <a:endParaRPr sz="195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200" b="1" spc="-10" dirty="0">
                <a:latin typeface="Calibri"/>
                <a:cs typeface="Calibri"/>
              </a:rPr>
              <a:t>OU: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Bureau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Services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d’Audit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d’Investigations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l’UNFPA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(OAIS)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/>
              <a:buChar char=""/>
            </a:pPr>
            <a:endParaRPr sz="195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200" b="1" spc="-5" dirty="0">
                <a:latin typeface="Calibri"/>
                <a:cs typeface="Calibri"/>
              </a:rPr>
              <a:t>COMMENT: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Par l’un</a:t>
            </a:r>
            <a:r>
              <a:rPr sz="2200" spc="-10" dirty="0">
                <a:latin typeface="Calibri"/>
                <a:cs typeface="Calibri"/>
              </a:rPr>
              <a:t> des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moyens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é</a:t>
            </a:r>
            <a:r>
              <a:rPr sz="2200" spc="-5" dirty="0">
                <a:latin typeface="Calibri"/>
                <a:cs typeface="Calibri"/>
              </a:rPr>
              <a:t>num</a:t>
            </a:r>
            <a:r>
              <a:rPr sz="2400" spc="-5" dirty="0">
                <a:latin typeface="Calibri"/>
                <a:cs typeface="Calibri"/>
              </a:rPr>
              <a:t>é</a:t>
            </a:r>
            <a:r>
              <a:rPr sz="2200" spc="-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é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ci-dessous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32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12" y="4219955"/>
            <a:ext cx="7886700" cy="1812676"/>
          </a:xfrm>
          <a:prstGeom prst="rect">
            <a:avLst/>
          </a:prstGeom>
          <a:ln w="57911">
            <a:solidFill>
              <a:srgbClr val="FF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R="370205" algn="ctr">
              <a:lnSpc>
                <a:spcPct val="100000"/>
              </a:lnSpc>
            </a:pP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Hotline</a:t>
            </a:r>
            <a:r>
              <a:rPr sz="2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é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é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phonique</a:t>
            </a:r>
            <a:r>
              <a:rPr sz="2200" b="1" spc="-5" dirty="0">
                <a:latin typeface="Calibri"/>
                <a:cs typeface="Calibri"/>
              </a:rPr>
              <a:t>: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+1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200" b="1" spc="-5" dirty="0">
                <a:solidFill>
                  <a:srgbClr val="FF0000"/>
                </a:solidFill>
                <a:latin typeface="Calibri"/>
                <a:cs typeface="Calibri"/>
              </a:rPr>
              <a:t>XXXXXXX</a:t>
            </a:r>
            <a:endParaRPr sz="2200" dirty="0">
              <a:latin typeface="Calibri"/>
              <a:cs typeface="Calibri"/>
            </a:endParaRPr>
          </a:p>
          <a:p>
            <a:pPr marL="1362710" marR="1666875" indent="-65405" algn="ctr">
              <a:lnSpc>
                <a:spcPct val="100000"/>
              </a:lnSpc>
              <a:spcBef>
                <a:spcPts val="919"/>
              </a:spcBef>
            </a:pP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Website</a:t>
            </a:r>
            <a:r>
              <a:rPr sz="22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pour</a:t>
            </a:r>
            <a:r>
              <a:rPr sz="22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l’Investigation</a:t>
            </a:r>
            <a:r>
              <a:rPr sz="2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 </a:t>
            </a:r>
            <a:r>
              <a:rPr sz="2200" b="1" dirty="0">
                <a:latin typeface="Calibri"/>
                <a:cs typeface="Calibri"/>
              </a:rPr>
              <a:t> </a:t>
            </a:r>
            <a:endParaRPr lang="fr-FR" sz="2200" b="1" dirty="0">
              <a:latin typeface="Calibri"/>
              <a:cs typeface="Calibri"/>
            </a:endParaRPr>
          </a:p>
          <a:p>
            <a:pPr marL="1362710" marR="1666875" indent="-65405" algn="ctr">
              <a:lnSpc>
                <a:spcPct val="100000"/>
              </a:lnSpc>
              <a:spcBef>
                <a:spcPts val="919"/>
              </a:spcBef>
            </a:pP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Email:</a:t>
            </a:r>
            <a:r>
              <a:rPr sz="2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fr-FR" sz="2200" b="1" spc="-5" dirty="0">
                <a:solidFill>
                  <a:srgbClr val="FF0000"/>
                </a:solidFill>
                <a:latin typeface="Calibri"/>
                <a:cs typeface="Calibri"/>
              </a:rPr>
              <a:t>XXXX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0829" y="283844"/>
            <a:ext cx="348170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001F5F"/>
                </a:solidFill>
              </a:rPr>
              <a:t>REPONSE -</a:t>
            </a:r>
            <a:r>
              <a:rPr sz="3400" spc="-35" dirty="0">
                <a:solidFill>
                  <a:srgbClr val="001F5F"/>
                </a:solidFill>
              </a:rPr>
              <a:t> </a:t>
            </a:r>
            <a:r>
              <a:rPr sz="3400" spc="-5" dirty="0">
                <a:solidFill>
                  <a:srgbClr val="006FC0"/>
                </a:solidFill>
              </a:rPr>
              <a:t>Rapport</a:t>
            </a:r>
            <a:endParaRPr sz="3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1DFDD600-1197-42CB-B158-A1E0CF02B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34" y="5123927"/>
            <a:ext cx="1226252" cy="878319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F86E58D9-553B-4E44-4858-23F81FB86A0A}"/>
              </a:ext>
            </a:extLst>
          </p:cNvPr>
          <p:cNvGrpSpPr/>
          <p:nvPr/>
        </p:nvGrpSpPr>
        <p:grpSpPr>
          <a:xfrm>
            <a:off x="2733142" y="1337359"/>
            <a:ext cx="6084204" cy="4480649"/>
            <a:chOff x="2268168" y="351538"/>
            <a:chExt cx="8478123" cy="6238366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BE60AAC0-3A52-693C-67AB-0839EF0FE269}"/>
                </a:ext>
              </a:extLst>
            </p:cNvPr>
            <p:cNvGrpSpPr/>
            <p:nvPr/>
          </p:nvGrpSpPr>
          <p:grpSpPr>
            <a:xfrm>
              <a:off x="2513246" y="351538"/>
              <a:ext cx="8014875" cy="6238366"/>
              <a:chOff x="1127050" y="121653"/>
              <a:chExt cx="8014875" cy="6238366"/>
            </a:xfrm>
          </p:grpSpPr>
          <p:sp>
            <p:nvSpPr>
              <p:cNvPr id="5" name="Freeform 17">
                <a:extLst>
                  <a:ext uri="{FF2B5EF4-FFF2-40B4-BE49-F238E27FC236}">
                    <a16:creationId xmlns:a16="http://schemas.microsoft.com/office/drawing/2014/main" id="{8AD09711-C25E-6D1D-BEB4-62710AB132A8}"/>
                  </a:ext>
                </a:extLst>
              </p:cNvPr>
              <p:cNvSpPr/>
              <p:nvPr/>
            </p:nvSpPr>
            <p:spPr>
              <a:xfrm>
                <a:off x="2362455" y="166156"/>
                <a:ext cx="4355719" cy="606033"/>
              </a:xfrm>
              <a:custGeom>
                <a:avLst/>
                <a:gdLst>
                  <a:gd name="connsiteX0" fmla="*/ 0 w 1236265"/>
                  <a:gd name="connsiteY0" fmla="*/ 47096 h 470958"/>
                  <a:gd name="connsiteX1" fmla="*/ 47096 w 1236265"/>
                  <a:gd name="connsiteY1" fmla="*/ 0 h 470958"/>
                  <a:gd name="connsiteX2" fmla="*/ 1189169 w 1236265"/>
                  <a:gd name="connsiteY2" fmla="*/ 0 h 470958"/>
                  <a:gd name="connsiteX3" fmla="*/ 1236265 w 1236265"/>
                  <a:gd name="connsiteY3" fmla="*/ 47096 h 470958"/>
                  <a:gd name="connsiteX4" fmla="*/ 1236265 w 1236265"/>
                  <a:gd name="connsiteY4" fmla="*/ 423862 h 470958"/>
                  <a:gd name="connsiteX5" fmla="*/ 1189169 w 1236265"/>
                  <a:gd name="connsiteY5" fmla="*/ 470958 h 470958"/>
                  <a:gd name="connsiteX6" fmla="*/ 47096 w 1236265"/>
                  <a:gd name="connsiteY6" fmla="*/ 470958 h 470958"/>
                  <a:gd name="connsiteX7" fmla="*/ 0 w 1236265"/>
                  <a:gd name="connsiteY7" fmla="*/ 423862 h 470958"/>
                  <a:gd name="connsiteX8" fmla="*/ 0 w 1236265"/>
                  <a:gd name="connsiteY8" fmla="*/ 47096 h 47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65" h="470958">
                    <a:moveTo>
                      <a:pt x="0" y="47096"/>
                    </a:moveTo>
                    <a:cubicBezTo>
                      <a:pt x="0" y="21086"/>
                      <a:pt x="21086" y="0"/>
                      <a:pt x="47096" y="0"/>
                    </a:cubicBezTo>
                    <a:lnTo>
                      <a:pt x="1189169" y="0"/>
                    </a:lnTo>
                    <a:cubicBezTo>
                      <a:pt x="1215179" y="0"/>
                      <a:pt x="1236265" y="21086"/>
                      <a:pt x="1236265" y="47096"/>
                    </a:cubicBezTo>
                    <a:lnTo>
                      <a:pt x="1236265" y="423862"/>
                    </a:lnTo>
                    <a:cubicBezTo>
                      <a:pt x="1236265" y="449872"/>
                      <a:pt x="1215179" y="470958"/>
                      <a:pt x="1189169" y="470958"/>
                    </a:cubicBezTo>
                    <a:lnTo>
                      <a:pt x="47096" y="470958"/>
                    </a:lnTo>
                    <a:cubicBezTo>
                      <a:pt x="21086" y="470958"/>
                      <a:pt x="0" y="449872"/>
                      <a:pt x="0" y="423862"/>
                    </a:cubicBezTo>
                    <a:lnTo>
                      <a:pt x="0" y="4709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18" tIns="20618" rIns="20618" bIns="20618" numCol="1" spcCol="1270" anchor="ctr" anchorCtr="0">
                <a:noAutofit/>
              </a:bodyPr>
              <a:lstStyle/>
              <a:p>
                <a:pPr algn="ctr" defTabSz="15001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350" b="1" dirty="0">
                    <a:solidFill>
                      <a:schemeClr val="bg1"/>
                    </a:solidFill>
                  </a:rPr>
                  <a:t>Procédure de signalement de cas EAS</a:t>
                </a:r>
              </a:p>
            </p:txBody>
          </p:sp>
          <p:sp>
            <p:nvSpPr>
              <p:cNvPr id="6" name="Freeform 18">
                <a:extLst>
                  <a:ext uri="{FF2B5EF4-FFF2-40B4-BE49-F238E27FC236}">
                    <a16:creationId xmlns:a16="http://schemas.microsoft.com/office/drawing/2014/main" id="{20C309DA-43C5-92C7-9F64-EE4F530E79C8}"/>
                  </a:ext>
                </a:extLst>
              </p:cNvPr>
              <p:cNvSpPr/>
              <p:nvPr/>
            </p:nvSpPr>
            <p:spPr>
              <a:xfrm>
                <a:off x="4014324" y="792448"/>
                <a:ext cx="359641" cy="209770"/>
              </a:xfrm>
              <a:custGeom>
                <a:avLst/>
                <a:gdLst>
                  <a:gd name="connsiteX0" fmla="*/ 0 w 176609"/>
                  <a:gd name="connsiteY0" fmla="*/ 42386 h 211931"/>
                  <a:gd name="connsiteX1" fmla="*/ 88305 w 176609"/>
                  <a:gd name="connsiteY1" fmla="*/ 42386 h 211931"/>
                  <a:gd name="connsiteX2" fmla="*/ 88305 w 176609"/>
                  <a:gd name="connsiteY2" fmla="*/ 0 h 211931"/>
                  <a:gd name="connsiteX3" fmla="*/ 176609 w 176609"/>
                  <a:gd name="connsiteY3" fmla="*/ 105966 h 211931"/>
                  <a:gd name="connsiteX4" fmla="*/ 88305 w 176609"/>
                  <a:gd name="connsiteY4" fmla="*/ 211931 h 211931"/>
                  <a:gd name="connsiteX5" fmla="*/ 88305 w 176609"/>
                  <a:gd name="connsiteY5" fmla="*/ 169545 h 211931"/>
                  <a:gd name="connsiteX6" fmla="*/ 0 w 176609"/>
                  <a:gd name="connsiteY6" fmla="*/ 169545 h 211931"/>
                  <a:gd name="connsiteX7" fmla="*/ 0 w 176609"/>
                  <a:gd name="connsiteY7" fmla="*/ 42386 h 2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609" h="211931">
                    <a:moveTo>
                      <a:pt x="141287" y="0"/>
                    </a:moveTo>
                    <a:lnTo>
                      <a:pt x="141287" y="105966"/>
                    </a:lnTo>
                    <a:lnTo>
                      <a:pt x="176609" y="105966"/>
                    </a:lnTo>
                    <a:lnTo>
                      <a:pt x="88304" y="211931"/>
                    </a:lnTo>
                    <a:lnTo>
                      <a:pt x="0" y="105966"/>
                    </a:lnTo>
                    <a:lnTo>
                      <a:pt x="35322" y="105966"/>
                    </a:lnTo>
                    <a:lnTo>
                      <a:pt x="35322" y="0"/>
                    </a:lnTo>
                    <a:lnTo>
                      <a:pt x="141287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43" tIns="0" rIns="23842" bIns="29803" numCol="1" spcCol="1270" anchor="ctr" anchorCtr="0">
                <a:noAutofit/>
              </a:bodyPr>
              <a:lstStyle/>
              <a:p>
                <a:pPr algn="ctr" defTabSz="1250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13" dirty="0">
                  <a:solidFill>
                    <a:schemeClr val="bg1"/>
                  </a:solidFill>
                  <a:highlight>
                    <a:srgbClr val="000000"/>
                  </a:highlight>
                </a:endParaRPr>
              </a:p>
            </p:txBody>
          </p:sp>
          <p:sp>
            <p:nvSpPr>
              <p:cNvPr id="7" name="Freeform 19">
                <a:extLst>
                  <a:ext uri="{FF2B5EF4-FFF2-40B4-BE49-F238E27FC236}">
                    <a16:creationId xmlns:a16="http://schemas.microsoft.com/office/drawing/2014/main" id="{47549391-3F5C-B760-194F-A629EC03B4C0}"/>
                  </a:ext>
                </a:extLst>
              </p:cNvPr>
              <p:cNvSpPr/>
              <p:nvPr/>
            </p:nvSpPr>
            <p:spPr>
              <a:xfrm>
                <a:off x="1949348" y="1002218"/>
                <a:ext cx="4355719" cy="418490"/>
              </a:xfrm>
              <a:custGeom>
                <a:avLst/>
                <a:gdLst>
                  <a:gd name="connsiteX0" fmla="*/ 0 w 1236265"/>
                  <a:gd name="connsiteY0" fmla="*/ 47096 h 470958"/>
                  <a:gd name="connsiteX1" fmla="*/ 47096 w 1236265"/>
                  <a:gd name="connsiteY1" fmla="*/ 0 h 470958"/>
                  <a:gd name="connsiteX2" fmla="*/ 1189169 w 1236265"/>
                  <a:gd name="connsiteY2" fmla="*/ 0 h 470958"/>
                  <a:gd name="connsiteX3" fmla="*/ 1236265 w 1236265"/>
                  <a:gd name="connsiteY3" fmla="*/ 47096 h 470958"/>
                  <a:gd name="connsiteX4" fmla="*/ 1236265 w 1236265"/>
                  <a:gd name="connsiteY4" fmla="*/ 423862 h 470958"/>
                  <a:gd name="connsiteX5" fmla="*/ 1189169 w 1236265"/>
                  <a:gd name="connsiteY5" fmla="*/ 470958 h 470958"/>
                  <a:gd name="connsiteX6" fmla="*/ 47096 w 1236265"/>
                  <a:gd name="connsiteY6" fmla="*/ 470958 h 470958"/>
                  <a:gd name="connsiteX7" fmla="*/ 0 w 1236265"/>
                  <a:gd name="connsiteY7" fmla="*/ 423862 h 470958"/>
                  <a:gd name="connsiteX8" fmla="*/ 0 w 1236265"/>
                  <a:gd name="connsiteY8" fmla="*/ 47096 h 47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65" h="470958">
                    <a:moveTo>
                      <a:pt x="0" y="47096"/>
                    </a:moveTo>
                    <a:cubicBezTo>
                      <a:pt x="0" y="21086"/>
                      <a:pt x="21086" y="0"/>
                      <a:pt x="47096" y="0"/>
                    </a:cubicBezTo>
                    <a:lnTo>
                      <a:pt x="1189169" y="0"/>
                    </a:lnTo>
                    <a:cubicBezTo>
                      <a:pt x="1215179" y="0"/>
                      <a:pt x="1236265" y="21086"/>
                      <a:pt x="1236265" y="47096"/>
                    </a:cubicBezTo>
                    <a:lnTo>
                      <a:pt x="1236265" y="423862"/>
                    </a:lnTo>
                    <a:cubicBezTo>
                      <a:pt x="1236265" y="449872"/>
                      <a:pt x="1215179" y="470958"/>
                      <a:pt x="1189169" y="470958"/>
                    </a:cubicBezTo>
                    <a:lnTo>
                      <a:pt x="47096" y="470958"/>
                    </a:lnTo>
                    <a:cubicBezTo>
                      <a:pt x="21086" y="470958"/>
                      <a:pt x="0" y="449872"/>
                      <a:pt x="0" y="423862"/>
                    </a:cubicBezTo>
                    <a:lnTo>
                      <a:pt x="0" y="4709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18" tIns="20618" rIns="20618" bIns="20618" numCol="1" spcCol="1270" anchor="ctr" anchorCtr="0">
                <a:noAutofit/>
              </a:bodyPr>
              <a:lstStyle/>
              <a:p>
                <a:pPr algn="ctr" defTabSz="150019">
                  <a:spcBef>
                    <a:spcPct val="0"/>
                  </a:spcBef>
                </a:pPr>
                <a:r>
                  <a:rPr lang="en-US" sz="1013" dirty="0">
                    <a:solidFill>
                      <a:schemeClr val="bg1"/>
                    </a:solidFill>
                  </a:rPr>
                  <a:t>Signalement au Point Focal PEAS</a:t>
                </a:r>
              </a:p>
            </p:txBody>
          </p:sp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441ABC91-EA30-84F1-5586-0492643C77A5}"/>
                  </a:ext>
                </a:extLst>
              </p:cNvPr>
              <p:cNvSpPr/>
              <p:nvPr/>
            </p:nvSpPr>
            <p:spPr>
              <a:xfrm>
                <a:off x="4014324" y="1566683"/>
                <a:ext cx="357376" cy="222934"/>
              </a:xfrm>
              <a:custGeom>
                <a:avLst/>
                <a:gdLst>
                  <a:gd name="connsiteX0" fmla="*/ 0 w 176609"/>
                  <a:gd name="connsiteY0" fmla="*/ 42386 h 211931"/>
                  <a:gd name="connsiteX1" fmla="*/ 88305 w 176609"/>
                  <a:gd name="connsiteY1" fmla="*/ 42386 h 211931"/>
                  <a:gd name="connsiteX2" fmla="*/ 88305 w 176609"/>
                  <a:gd name="connsiteY2" fmla="*/ 0 h 211931"/>
                  <a:gd name="connsiteX3" fmla="*/ 176609 w 176609"/>
                  <a:gd name="connsiteY3" fmla="*/ 105966 h 211931"/>
                  <a:gd name="connsiteX4" fmla="*/ 88305 w 176609"/>
                  <a:gd name="connsiteY4" fmla="*/ 211931 h 211931"/>
                  <a:gd name="connsiteX5" fmla="*/ 88305 w 176609"/>
                  <a:gd name="connsiteY5" fmla="*/ 169545 h 211931"/>
                  <a:gd name="connsiteX6" fmla="*/ 0 w 176609"/>
                  <a:gd name="connsiteY6" fmla="*/ 169545 h 211931"/>
                  <a:gd name="connsiteX7" fmla="*/ 0 w 176609"/>
                  <a:gd name="connsiteY7" fmla="*/ 42386 h 2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609" h="211931">
                    <a:moveTo>
                      <a:pt x="141287" y="0"/>
                    </a:moveTo>
                    <a:lnTo>
                      <a:pt x="141287" y="105966"/>
                    </a:lnTo>
                    <a:lnTo>
                      <a:pt x="176609" y="105966"/>
                    </a:lnTo>
                    <a:lnTo>
                      <a:pt x="88304" y="211931"/>
                    </a:lnTo>
                    <a:lnTo>
                      <a:pt x="0" y="105966"/>
                    </a:lnTo>
                    <a:lnTo>
                      <a:pt x="35322" y="105966"/>
                    </a:lnTo>
                    <a:lnTo>
                      <a:pt x="35322" y="0"/>
                    </a:lnTo>
                    <a:lnTo>
                      <a:pt x="141287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43" tIns="0" rIns="23842" bIns="29803" numCol="1" spcCol="1270" anchor="ctr" anchorCtr="0">
                <a:noAutofit/>
              </a:bodyPr>
              <a:lstStyle/>
              <a:p>
                <a:pPr algn="ctr" defTabSz="1250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23">
                <a:extLst>
                  <a:ext uri="{FF2B5EF4-FFF2-40B4-BE49-F238E27FC236}">
                    <a16:creationId xmlns:a16="http://schemas.microsoft.com/office/drawing/2014/main" id="{742758C7-053F-063C-39BC-1944933521E8}"/>
                  </a:ext>
                </a:extLst>
              </p:cNvPr>
              <p:cNvSpPr/>
              <p:nvPr/>
            </p:nvSpPr>
            <p:spPr>
              <a:xfrm>
                <a:off x="3902129" y="2620109"/>
                <a:ext cx="1959458" cy="653103"/>
              </a:xfrm>
              <a:custGeom>
                <a:avLst/>
                <a:gdLst>
                  <a:gd name="connsiteX0" fmla="*/ 0 w 1236265"/>
                  <a:gd name="connsiteY0" fmla="*/ 47096 h 470958"/>
                  <a:gd name="connsiteX1" fmla="*/ 47096 w 1236265"/>
                  <a:gd name="connsiteY1" fmla="*/ 0 h 470958"/>
                  <a:gd name="connsiteX2" fmla="*/ 1189169 w 1236265"/>
                  <a:gd name="connsiteY2" fmla="*/ 0 h 470958"/>
                  <a:gd name="connsiteX3" fmla="*/ 1236265 w 1236265"/>
                  <a:gd name="connsiteY3" fmla="*/ 47096 h 470958"/>
                  <a:gd name="connsiteX4" fmla="*/ 1236265 w 1236265"/>
                  <a:gd name="connsiteY4" fmla="*/ 423862 h 470958"/>
                  <a:gd name="connsiteX5" fmla="*/ 1189169 w 1236265"/>
                  <a:gd name="connsiteY5" fmla="*/ 470958 h 470958"/>
                  <a:gd name="connsiteX6" fmla="*/ 47096 w 1236265"/>
                  <a:gd name="connsiteY6" fmla="*/ 470958 h 470958"/>
                  <a:gd name="connsiteX7" fmla="*/ 0 w 1236265"/>
                  <a:gd name="connsiteY7" fmla="*/ 423862 h 470958"/>
                  <a:gd name="connsiteX8" fmla="*/ 0 w 1236265"/>
                  <a:gd name="connsiteY8" fmla="*/ 47096 h 47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65" h="470958">
                    <a:moveTo>
                      <a:pt x="0" y="47096"/>
                    </a:moveTo>
                    <a:cubicBezTo>
                      <a:pt x="0" y="21086"/>
                      <a:pt x="21086" y="0"/>
                      <a:pt x="47096" y="0"/>
                    </a:cubicBezTo>
                    <a:lnTo>
                      <a:pt x="1189169" y="0"/>
                    </a:lnTo>
                    <a:cubicBezTo>
                      <a:pt x="1215179" y="0"/>
                      <a:pt x="1236265" y="21086"/>
                      <a:pt x="1236265" y="47096"/>
                    </a:cubicBezTo>
                    <a:lnTo>
                      <a:pt x="1236265" y="423862"/>
                    </a:lnTo>
                    <a:cubicBezTo>
                      <a:pt x="1236265" y="449872"/>
                      <a:pt x="1215179" y="470958"/>
                      <a:pt x="1189169" y="470958"/>
                    </a:cubicBezTo>
                    <a:lnTo>
                      <a:pt x="47096" y="470958"/>
                    </a:lnTo>
                    <a:cubicBezTo>
                      <a:pt x="21086" y="470958"/>
                      <a:pt x="0" y="449872"/>
                      <a:pt x="0" y="423862"/>
                    </a:cubicBezTo>
                    <a:lnTo>
                      <a:pt x="0" y="4709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18" tIns="20618" rIns="20618" bIns="20618" numCol="1" spcCol="1270" anchor="ctr" anchorCtr="0">
                <a:noAutofit/>
              </a:bodyPr>
              <a:lstStyle/>
              <a:p>
                <a:pPr algn="ctr" defTabSz="15001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13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Représentant Pays signale au Repr</a:t>
                </a:r>
                <a:r>
                  <a:rPr lang="fr-FR" sz="1013" dirty="0">
                    <a:latin typeface="Corbel" panose="020B0503020204020204" pitchFamily="34" charset="0"/>
                  </a:rPr>
                  <a:t>é</a:t>
                </a:r>
                <a:r>
                  <a:rPr lang="fr-FR" sz="1013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sentant du partenaire</a:t>
                </a:r>
              </a:p>
            </p:txBody>
          </p:sp>
          <p:sp>
            <p:nvSpPr>
              <p:cNvPr id="12" name="Freeform 27">
                <a:extLst>
                  <a:ext uri="{FF2B5EF4-FFF2-40B4-BE49-F238E27FC236}">
                    <a16:creationId xmlns:a16="http://schemas.microsoft.com/office/drawing/2014/main" id="{3BF75280-FC8B-250B-6BFD-008A4265CD8B}"/>
                  </a:ext>
                </a:extLst>
              </p:cNvPr>
              <p:cNvSpPr/>
              <p:nvPr/>
            </p:nvSpPr>
            <p:spPr>
              <a:xfrm>
                <a:off x="1134009" y="3808986"/>
                <a:ext cx="2477124" cy="809925"/>
              </a:xfrm>
              <a:custGeom>
                <a:avLst/>
                <a:gdLst>
                  <a:gd name="connsiteX0" fmla="*/ 0 w 1236265"/>
                  <a:gd name="connsiteY0" fmla="*/ 47096 h 470958"/>
                  <a:gd name="connsiteX1" fmla="*/ 47096 w 1236265"/>
                  <a:gd name="connsiteY1" fmla="*/ 0 h 470958"/>
                  <a:gd name="connsiteX2" fmla="*/ 1189169 w 1236265"/>
                  <a:gd name="connsiteY2" fmla="*/ 0 h 470958"/>
                  <a:gd name="connsiteX3" fmla="*/ 1236265 w 1236265"/>
                  <a:gd name="connsiteY3" fmla="*/ 47096 h 470958"/>
                  <a:gd name="connsiteX4" fmla="*/ 1236265 w 1236265"/>
                  <a:gd name="connsiteY4" fmla="*/ 423862 h 470958"/>
                  <a:gd name="connsiteX5" fmla="*/ 1189169 w 1236265"/>
                  <a:gd name="connsiteY5" fmla="*/ 470958 h 470958"/>
                  <a:gd name="connsiteX6" fmla="*/ 47096 w 1236265"/>
                  <a:gd name="connsiteY6" fmla="*/ 470958 h 470958"/>
                  <a:gd name="connsiteX7" fmla="*/ 0 w 1236265"/>
                  <a:gd name="connsiteY7" fmla="*/ 423862 h 470958"/>
                  <a:gd name="connsiteX8" fmla="*/ 0 w 1236265"/>
                  <a:gd name="connsiteY8" fmla="*/ 47096 h 47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65" h="470958">
                    <a:moveTo>
                      <a:pt x="0" y="47096"/>
                    </a:moveTo>
                    <a:cubicBezTo>
                      <a:pt x="0" y="21086"/>
                      <a:pt x="21086" y="0"/>
                      <a:pt x="47096" y="0"/>
                    </a:cubicBezTo>
                    <a:lnTo>
                      <a:pt x="1189169" y="0"/>
                    </a:lnTo>
                    <a:cubicBezTo>
                      <a:pt x="1215179" y="0"/>
                      <a:pt x="1236265" y="21086"/>
                      <a:pt x="1236265" y="47096"/>
                    </a:cubicBezTo>
                    <a:lnTo>
                      <a:pt x="1236265" y="423862"/>
                    </a:lnTo>
                    <a:cubicBezTo>
                      <a:pt x="1236265" y="449872"/>
                      <a:pt x="1215179" y="470958"/>
                      <a:pt x="1189169" y="470958"/>
                    </a:cubicBezTo>
                    <a:lnTo>
                      <a:pt x="47096" y="470958"/>
                    </a:lnTo>
                    <a:cubicBezTo>
                      <a:pt x="21086" y="470958"/>
                      <a:pt x="0" y="449872"/>
                      <a:pt x="0" y="423862"/>
                    </a:cubicBezTo>
                    <a:lnTo>
                      <a:pt x="0" y="4709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18" tIns="20618" rIns="20618" bIns="20618" numCol="1" spcCol="1270" anchor="ctr" anchorCtr="0">
                <a:noAutofit/>
              </a:bodyPr>
              <a:lstStyle/>
              <a:p>
                <a:pPr algn="ctr" defTabSz="15001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13" dirty="0">
                    <a:solidFill>
                      <a:schemeClr val="bg1"/>
                    </a:solidFill>
                  </a:rPr>
                  <a:t>Coord et </a:t>
                </a:r>
                <a:r>
                  <a:rPr lang="fr-FR" sz="1013" dirty="0" err="1">
                    <a:solidFill>
                      <a:schemeClr val="bg1"/>
                    </a:solidFill>
                  </a:rPr>
                  <a:t>co</a:t>
                </a:r>
                <a:r>
                  <a:rPr lang="fr-FR" sz="1013" dirty="0">
                    <a:solidFill>
                      <a:schemeClr val="bg1"/>
                    </a:solidFill>
                  </a:rPr>
                  <a:t>-chairs: Analyse de la plainte, des risques et obligations l</a:t>
                </a:r>
                <a:r>
                  <a:rPr lang="fr-FR" sz="1013" dirty="0"/>
                  <a:t>é</a:t>
                </a:r>
                <a:r>
                  <a:rPr lang="fr-FR" sz="1013" dirty="0">
                    <a:solidFill>
                      <a:schemeClr val="bg1"/>
                    </a:solidFill>
                  </a:rPr>
                  <a:t>gales (Processus interne à l'organisation liée</a:t>
                </a:r>
              </a:p>
            </p:txBody>
          </p:sp>
          <p:sp>
            <p:nvSpPr>
              <p:cNvPr id="13" name="Freeform 29">
                <a:extLst>
                  <a:ext uri="{FF2B5EF4-FFF2-40B4-BE49-F238E27FC236}">
                    <a16:creationId xmlns:a16="http://schemas.microsoft.com/office/drawing/2014/main" id="{3066526B-0C9D-26B8-CC39-C174AF73CC7F}"/>
                  </a:ext>
                </a:extLst>
              </p:cNvPr>
              <p:cNvSpPr/>
              <p:nvPr/>
            </p:nvSpPr>
            <p:spPr>
              <a:xfrm>
                <a:off x="1127050" y="5638728"/>
                <a:ext cx="1780206" cy="721291"/>
              </a:xfrm>
              <a:custGeom>
                <a:avLst/>
                <a:gdLst>
                  <a:gd name="connsiteX0" fmla="*/ 0 w 1236265"/>
                  <a:gd name="connsiteY0" fmla="*/ 47096 h 470958"/>
                  <a:gd name="connsiteX1" fmla="*/ 47096 w 1236265"/>
                  <a:gd name="connsiteY1" fmla="*/ 0 h 470958"/>
                  <a:gd name="connsiteX2" fmla="*/ 1189169 w 1236265"/>
                  <a:gd name="connsiteY2" fmla="*/ 0 h 470958"/>
                  <a:gd name="connsiteX3" fmla="*/ 1236265 w 1236265"/>
                  <a:gd name="connsiteY3" fmla="*/ 47096 h 470958"/>
                  <a:gd name="connsiteX4" fmla="*/ 1236265 w 1236265"/>
                  <a:gd name="connsiteY4" fmla="*/ 423862 h 470958"/>
                  <a:gd name="connsiteX5" fmla="*/ 1189169 w 1236265"/>
                  <a:gd name="connsiteY5" fmla="*/ 470958 h 470958"/>
                  <a:gd name="connsiteX6" fmla="*/ 47096 w 1236265"/>
                  <a:gd name="connsiteY6" fmla="*/ 470958 h 470958"/>
                  <a:gd name="connsiteX7" fmla="*/ 0 w 1236265"/>
                  <a:gd name="connsiteY7" fmla="*/ 423862 h 470958"/>
                  <a:gd name="connsiteX8" fmla="*/ 0 w 1236265"/>
                  <a:gd name="connsiteY8" fmla="*/ 47096 h 47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65" h="470958">
                    <a:moveTo>
                      <a:pt x="0" y="47096"/>
                    </a:moveTo>
                    <a:cubicBezTo>
                      <a:pt x="0" y="21086"/>
                      <a:pt x="21086" y="0"/>
                      <a:pt x="47096" y="0"/>
                    </a:cubicBezTo>
                    <a:lnTo>
                      <a:pt x="1189169" y="0"/>
                    </a:lnTo>
                    <a:cubicBezTo>
                      <a:pt x="1215179" y="0"/>
                      <a:pt x="1236265" y="21086"/>
                      <a:pt x="1236265" y="47096"/>
                    </a:cubicBezTo>
                    <a:lnTo>
                      <a:pt x="1236265" y="423862"/>
                    </a:lnTo>
                    <a:cubicBezTo>
                      <a:pt x="1236265" y="449872"/>
                      <a:pt x="1215179" y="470958"/>
                      <a:pt x="1189169" y="470958"/>
                    </a:cubicBezTo>
                    <a:lnTo>
                      <a:pt x="47096" y="470958"/>
                    </a:lnTo>
                    <a:cubicBezTo>
                      <a:pt x="21086" y="470958"/>
                      <a:pt x="0" y="449872"/>
                      <a:pt x="0" y="423862"/>
                    </a:cubicBezTo>
                    <a:lnTo>
                      <a:pt x="0" y="4709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18" tIns="20618" rIns="20618" bIns="20618" numCol="1" spcCol="1270" anchor="ctr" anchorCtr="0">
                <a:noAutofit/>
              </a:bodyPr>
              <a:lstStyle/>
              <a:p>
                <a:pPr algn="ctr" defTabSz="15001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13" dirty="0">
                    <a:solidFill>
                      <a:schemeClr val="tx1"/>
                    </a:solidFill>
                  </a:rPr>
                  <a:t>Enquête supervisée par l’investigateur</a:t>
                </a:r>
              </a:p>
            </p:txBody>
          </p:sp>
          <p:sp>
            <p:nvSpPr>
              <p:cNvPr id="14" name="Left Brace 32">
                <a:extLst>
                  <a:ext uri="{FF2B5EF4-FFF2-40B4-BE49-F238E27FC236}">
                    <a16:creationId xmlns:a16="http://schemas.microsoft.com/office/drawing/2014/main" id="{F483FED9-DA94-2935-E143-125D68AEEC05}"/>
                  </a:ext>
                </a:extLst>
              </p:cNvPr>
              <p:cNvSpPr/>
              <p:nvPr/>
            </p:nvSpPr>
            <p:spPr>
              <a:xfrm>
                <a:off x="1410037" y="169699"/>
                <a:ext cx="359641" cy="1171103"/>
              </a:xfrm>
              <a:prstGeom prst="leftBrace">
                <a:avLst>
                  <a:gd name="adj1" fmla="val 53161"/>
                  <a:gd name="adj2" fmla="val 47279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15" name="Left Brace 48">
                <a:extLst>
                  <a:ext uri="{FF2B5EF4-FFF2-40B4-BE49-F238E27FC236}">
                    <a16:creationId xmlns:a16="http://schemas.microsoft.com/office/drawing/2014/main" id="{F583456C-2116-10E5-B427-6394915F5FD5}"/>
                  </a:ext>
                </a:extLst>
              </p:cNvPr>
              <p:cNvSpPr/>
              <p:nvPr/>
            </p:nvSpPr>
            <p:spPr>
              <a:xfrm rot="10800000">
                <a:off x="6775560" y="121653"/>
                <a:ext cx="457086" cy="4041175"/>
              </a:xfrm>
              <a:prstGeom prst="leftBrace">
                <a:avLst>
                  <a:gd name="adj1" fmla="val 119828"/>
                  <a:gd name="adj2" fmla="val 45712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013"/>
              </a:p>
            </p:txBody>
          </p:sp>
          <p:sp>
            <p:nvSpPr>
              <p:cNvPr id="16" name="Freeform 49">
                <a:extLst>
                  <a:ext uri="{FF2B5EF4-FFF2-40B4-BE49-F238E27FC236}">
                    <a16:creationId xmlns:a16="http://schemas.microsoft.com/office/drawing/2014/main" id="{BD137107-5395-8E79-5532-4DA6A0172AB2}"/>
                  </a:ext>
                </a:extLst>
              </p:cNvPr>
              <p:cNvSpPr/>
              <p:nvPr/>
            </p:nvSpPr>
            <p:spPr>
              <a:xfrm>
                <a:off x="4093216" y="3518139"/>
                <a:ext cx="2151415" cy="809926"/>
              </a:xfrm>
              <a:custGeom>
                <a:avLst/>
                <a:gdLst>
                  <a:gd name="connsiteX0" fmla="*/ 0 w 1236265"/>
                  <a:gd name="connsiteY0" fmla="*/ 47096 h 470958"/>
                  <a:gd name="connsiteX1" fmla="*/ 47096 w 1236265"/>
                  <a:gd name="connsiteY1" fmla="*/ 0 h 470958"/>
                  <a:gd name="connsiteX2" fmla="*/ 1189169 w 1236265"/>
                  <a:gd name="connsiteY2" fmla="*/ 0 h 470958"/>
                  <a:gd name="connsiteX3" fmla="*/ 1236265 w 1236265"/>
                  <a:gd name="connsiteY3" fmla="*/ 47096 h 470958"/>
                  <a:gd name="connsiteX4" fmla="*/ 1236265 w 1236265"/>
                  <a:gd name="connsiteY4" fmla="*/ 423862 h 470958"/>
                  <a:gd name="connsiteX5" fmla="*/ 1189169 w 1236265"/>
                  <a:gd name="connsiteY5" fmla="*/ 470958 h 470958"/>
                  <a:gd name="connsiteX6" fmla="*/ 47096 w 1236265"/>
                  <a:gd name="connsiteY6" fmla="*/ 470958 h 470958"/>
                  <a:gd name="connsiteX7" fmla="*/ 0 w 1236265"/>
                  <a:gd name="connsiteY7" fmla="*/ 423862 h 470958"/>
                  <a:gd name="connsiteX8" fmla="*/ 0 w 1236265"/>
                  <a:gd name="connsiteY8" fmla="*/ 47096 h 47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65" h="470958">
                    <a:moveTo>
                      <a:pt x="0" y="47096"/>
                    </a:moveTo>
                    <a:cubicBezTo>
                      <a:pt x="0" y="21086"/>
                      <a:pt x="21086" y="0"/>
                      <a:pt x="47096" y="0"/>
                    </a:cubicBezTo>
                    <a:lnTo>
                      <a:pt x="1189169" y="0"/>
                    </a:lnTo>
                    <a:cubicBezTo>
                      <a:pt x="1215179" y="0"/>
                      <a:pt x="1236265" y="21086"/>
                      <a:pt x="1236265" y="47096"/>
                    </a:cubicBezTo>
                    <a:lnTo>
                      <a:pt x="1236265" y="423862"/>
                    </a:lnTo>
                    <a:cubicBezTo>
                      <a:pt x="1236265" y="449872"/>
                      <a:pt x="1215179" y="470958"/>
                      <a:pt x="1189169" y="470958"/>
                    </a:cubicBezTo>
                    <a:lnTo>
                      <a:pt x="47096" y="470958"/>
                    </a:lnTo>
                    <a:cubicBezTo>
                      <a:pt x="21086" y="470958"/>
                      <a:pt x="0" y="449872"/>
                      <a:pt x="0" y="423862"/>
                    </a:cubicBezTo>
                    <a:lnTo>
                      <a:pt x="0" y="4709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18" tIns="20618" rIns="20618" bIns="20618" numCol="1" spcCol="1270" anchor="ctr" anchorCtr="0">
                <a:noAutofit/>
              </a:bodyPr>
              <a:lstStyle/>
              <a:p>
                <a:pPr algn="ctr" defTabSz="15001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13" dirty="0">
                    <a:solidFill>
                      <a:schemeClr val="bg1"/>
                    </a:solidFill>
                  </a:rPr>
                  <a:t>Point Focal PEAS informera  la Coordinatrice du Réseau PEAS</a:t>
                </a:r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52">
                <a:extLst>
                  <a:ext uri="{FF2B5EF4-FFF2-40B4-BE49-F238E27FC236}">
                    <a16:creationId xmlns:a16="http://schemas.microsoft.com/office/drawing/2014/main" id="{BFB7A74A-39C5-C28F-15F1-A64740B90CAC}"/>
                  </a:ext>
                </a:extLst>
              </p:cNvPr>
              <p:cNvSpPr/>
              <p:nvPr/>
            </p:nvSpPr>
            <p:spPr>
              <a:xfrm rot="16200000">
                <a:off x="2916261" y="5788669"/>
                <a:ext cx="444589" cy="189515"/>
              </a:xfrm>
              <a:custGeom>
                <a:avLst/>
                <a:gdLst>
                  <a:gd name="connsiteX0" fmla="*/ 0 w 176609"/>
                  <a:gd name="connsiteY0" fmla="*/ 42386 h 211931"/>
                  <a:gd name="connsiteX1" fmla="*/ 88305 w 176609"/>
                  <a:gd name="connsiteY1" fmla="*/ 42386 h 211931"/>
                  <a:gd name="connsiteX2" fmla="*/ 88305 w 176609"/>
                  <a:gd name="connsiteY2" fmla="*/ 0 h 211931"/>
                  <a:gd name="connsiteX3" fmla="*/ 176609 w 176609"/>
                  <a:gd name="connsiteY3" fmla="*/ 105966 h 211931"/>
                  <a:gd name="connsiteX4" fmla="*/ 88305 w 176609"/>
                  <a:gd name="connsiteY4" fmla="*/ 211931 h 211931"/>
                  <a:gd name="connsiteX5" fmla="*/ 88305 w 176609"/>
                  <a:gd name="connsiteY5" fmla="*/ 169545 h 211931"/>
                  <a:gd name="connsiteX6" fmla="*/ 0 w 176609"/>
                  <a:gd name="connsiteY6" fmla="*/ 169545 h 211931"/>
                  <a:gd name="connsiteX7" fmla="*/ 0 w 176609"/>
                  <a:gd name="connsiteY7" fmla="*/ 42386 h 2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609" h="211931">
                    <a:moveTo>
                      <a:pt x="141287" y="0"/>
                    </a:moveTo>
                    <a:lnTo>
                      <a:pt x="141287" y="105966"/>
                    </a:lnTo>
                    <a:lnTo>
                      <a:pt x="176609" y="105966"/>
                    </a:lnTo>
                    <a:lnTo>
                      <a:pt x="88304" y="211931"/>
                    </a:lnTo>
                    <a:lnTo>
                      <a:pt x="0" y="105966"/>
                    </a:lnTo>
                    <a:lnTo>
                      <a:pt x="35322" y="105966"/>
                    </a:lnTo>
                    <a:lnTo>
                      <a:pt x="35322" y="0"/>
                    </a:lnTo>
                    <a:lnTo>
                      <a:pt x="141287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43" tIns="0" rIns="23843" bIns="29803" numCol="1" spcCol="1270" anchor="ctr" anchorCtr="0">
                <a:noAutofit/>
              </a:bodyPr>
              <a:lstStyle/>
              <a:p>
                <a:pPr algn="ctr" defTabSz="1250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53">
                <a:extLst>
                  <a:ext uri="{FF2B5EF4-FFF2-40B4-BE49-F238E27FC236}">
                    <a16:creationId xmlns:a16="http://schemas.microsoft.com/office/drawing/2014/main" id="{B4A4186B-ECA7-02C3-4218-74956F5B4573}"/>
                  </a:ext>
                </a:extLst>
              </p:cNvPr>
              <p:cNvSpPr/>
              <p:nvPr/>
            </p:nvSpPr>
            <p:spPr>
              <a:xfrm>
                <a:off x="3394485" y="5638728"/>
                <a:ext cx="1802872" cy="721291"/>
              </a:xfrm>
              <a:custGeom>
                <a:avLst/>
                <a:gdLst>
                  <a:gd name="connsiteX0" fmla="*/ 0 w 1236265"/>
                  <a:gd name="connsiteY0" fmla="*/ 47096 h 470958"/>
                  <a:gd name="connsiteX1" fmla="*/ 47096 w 1236265"/>
                  <a:gd name="connsiteY1" fmla="*/ 0 h 470958"/>
                  <a:gd name="connsiteX2" fmla="*/ 1189169 w 1236265"/>
                  <a:gd name="connsiteY2" fmla="*/ 0 h 470958"/>
                  <a:gd name="connsiteX3" fmla="*/ 1236265 w 1236265"/>
                  <a:gd name="connsiteY3" fmla="*/ 47096 h 470958"/>
                  <a:gd name="connsiteX4" fmla="*/ 1236265 w 1236265"/>
                  <a:gd name="connsiteY4" fmla="*/ 423862 h 470958"/>
                  <a:gd name="connsiteX5" fmla="*/ 1189169 w 1236265"/>
                  <a:gd name="connsiteY5" fmla="*/ 470958 h 470958"/>
                  <a:gd name="connsiteX6" fmla="*/ 47096 w 1236265"/>
                  <a:gd name="connsiteY6" fmla="*/ 470958 h 470958"/>
                  <a:gd name="connsiteX7" fmla="*/ 0 w 1236265"/>
                  <a:gd name="connsiteY7" fmla="*/ 423862 h 470958"/>
                  <a:gd name="connsiteX8" fmla="*/ 0 w 1236265"/>
                  <a:gd name="connsiteY8" fmla="*/ 47096 h 47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65" h="470958">
                    <a:moveTo>
                      <a:pt x="0" y="47096"/>
                    </a:moveTo>
                    <a:cubicBezTo>
                      <a:pt x="0" y="21086"/>
                      <a:pt x="21086" y="0"/>
                      <a:pt x="47096" y="0"/>
                    </a:cubicBezTo>
                    <a:lnTo>
                      <a:pt x="1189169" y="0"/>
                    </a:lnTo>
                    <a:cubicBezTo>
                      <a:pt x="1215179" y="0"/>
                      <a:pt x="1236265" y="21086"/>
                      <a:pt x="1236265" y="47096"/>
                    </a:cubicBezTo>
                    <a:lnTo>
                      <a:pt x="1236265" y="423862"/>
                    </a:lnTo>
                    <a:cubicBezTo>
                      <a:pt x="1236265" y="449872"/>
                      <a:pt x="1215179" y="470958"/>
                      <a:pt x="1189169" y="470958"/>
                    </a:cubicBezTo>
                    <a:lnTo>
                      <a:pt x="47096" y="470958"/>
                    </a:lnTo>
                    <a:cubicBezTo>
                      <a:pt x="21086" y="470958"/>
                      <a:pt x="0" y="449872"/>
                      <a:pt x="0" y="423862"/>
                    </a:cubicBezTo>
                    <a:lnTo>
                      <a:pt x="0" y="4709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18" tIns="20618" rIns="20618" bIns="20618" numCol="1" spcCol="1270" anchor="ctr" anchorCtr="0">
                <a:noAutofit/>
              </a:bodyPr>
              <a:lstStyle/>
              <a:p>
                <a:pPr algn="ctr" defTabSz="15001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13" dirty="0">
                    <a:solidFill>
                      <a:schemeClr val="tx1"/>
                    </a:solidFill>
                  </a:rPr>
                  <a:t>Mesures disciplinaires et recommandations</a:t>
                </a:r>
              </a:p>
            </p:txBody>
          </p:sp>
          <p:sp>
            <p:nvSpPr>
              <p:cNvPr id="19" name="Freeform 56">
                <a:extLst>
                  <a:ext uri="{FF2B5EF4-FFF2-40B4-BE49-F238E27FC236}">
                    <a16:creationId xmlns:a16="http://schemas.microsoft.com/office/drawing/2014/main" id="{5F8FC9BD-A5B5-6928-2F19-C740F4D985EF}"/>
                  </a:ext>
                </a:extLst>
              </p:cNvPr>
              <p:cNvSpPr/>
              <p:nvPr/>
            </p:nvSpPr>
            <p:spPr>
              <a:xfrm rot="16200000">
                <a:off x="5111769" y="5780615"/>
                <a:ext cx="444589" cy="189515"/>
              </a:xfrm>
              <a:custGeom>
                <a:avLst/>
                <a:gdLst>
                  <a:gd name="connsiteX0" fmla="*/ 0 w 176609"/>
                  <a:gd name="connsiteY0" fmla="*/ 42386 h 211931"/>
                  <a:gd name="connsiteX1" fmla="*/ 88305 w 176609"/>
                  <a:gd name="connsiteY1" fmla="*/ 42386 h 211931"/>
                  <a:gd name="connsiteX2" fmla="*/ 88305 w 176609"/>
                  <a:gd name="connsiteY2" fmla="*/ 0 h 211931"/>
                  <a:gd name="connsiteX3" fmla="*/ 176609 w 176609"/>
                  <a:gd name="connsiteY3" fmla="*/ 105966 h 211931"/>
                  <a:gd name="connsiteX4" fmla="*/ 88305 w 176609"/>
                  <a:gd name="connsiteY4" fmla="*/ 211931 h 211931"/>
                  <a:gd name="connsiteX5" fmla="*/ 88305 w 176609"/>
                  <a:gd name="connsiteY5" fmla="*/ 169545 h 211931"/>
                  <a:gd name="connsiteX6" fmla="*/ 0 w 176609"/>
                  <a:gd name="connsiteY6" fmla="*/ 169545 h 211931"/>
                  <a:gd name="connsiteX7" fmla="*/ 0 w 176609"/>
                  <a:gd name="connsiteY7" fmla="*/ 42386 h 2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609" h="211931">
                    <a:moveTo>
                      <a:pt x="141287" y="0"/>
                    </a:moveTo>
                    <a:lnTo>
                      <a:pt x="141287" y="105966"/>
                    </a:lnTo>
                    <a:lnTo>
                      <a:pt x="176609" y="105966"/>
                    </a:lnTo>
                    <a:lnTo>
                      <a:pt x="88304" y="211931"/>
                    </a:lnTo>
                    <a:lnTo>
                      <a:pt x="0" y="105966"/>
                    </a:lnTo>
                    <a:lnTo>
                      <a:pt x="35322" y="105966"/>
                    </a:lnTo>
                    <a:lnTo>
                      <a:pt x="35322" y="0"/>
                    </a:lnTo>
                    <a:lnTo>
                      <a:pt x="141287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43" tIns="0" rIns="23843" bIns="29803" numCol="1" spcCol="1270" anchor="ctr" anchorCtr="0">
                <a:noAutofit/>
              </a:bodyPr>
              <a:lstStyle/>
              <a:p>
                <a:pPr algn="ctr" defTabSz="1250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57">
                <a:extLst>
                  <a:ext uri="{FF2B5EF4-FFF2-40B4-BE49-F238E27FC236}">
                    <a16:creationId xmlns:a16="http://schemas.microsoft.com/office/drawing/2014/main" id="{E5CBB6E9-A974-4AA2-7D17-81FABF59353A}"/>
                  </a:ext>
                </a:extLst>
              </p:cNvPr>
              <p:cNvSpPr/>
              <p:nvPr/>
            </p:nvSpPr>
            <p:spPr>
              <a:xfrm>
                <a:off x="5459198" y="5605773"/>
                <a:ext cx="1609305" cy="721291"/>
              </a:xfrm>
              <a:custGeom>
                <a:avLst/>
                <a:gdLst>
                  <a:gd name="connsiteX0" fmla="*/ 0 w 1236265"/>
                  <a:gd name="connsiteY0" fmla="*/ 47096 h 470958"/>
                  <a:gd name="connsiteX1" fmla="*/ 47096 w 1236265"/>
                  <a:gd name="connsiteY1" fmla="*/ 0 h 470958"/>
                  <a:gd name="connsiteX2" fmla="*/ 1189169 w 1236265"/>
                  <a:gd name="connsiteY2" fmla="*/ 0 h 470958"/>
                  <a:gd name="connsiteX3" fmla="*/ 1236265 w 1236265"/>
                  <a:gd name="connsiteY3" fmla="*/ 47096 h 470958"/>
                  <a:gd name="connsiteX4" fmla="*/ 1236265 w 1236265"/>
                  <a:gd name="connsiteY4" fmla="*/ 423862 h 470958"/>
                  <a:gd name="connsiteX5" fmla="*/ 1189169 w 1236265"/>
                  <a:gd name="connsiteY5" fmla="*/ 470958 h 470958"/>
                  <a:gd name="connsiteX6" fmla="*/ 47096 w 1236265"/>
                  <a:gd name="connsiteY6" fmla="*/ 470958 h 470958"/>
                  <a:gd name="connsiteX7" fmla="*/ 0 w 1236265"/>
                  <a:gd name="connsiteY7" fmla="*/ 423862 h 470958"/>
                  <a:gd name="connsiteX8" fmla="*/ 0 w 1236265"/>
                  <a:gd name="connsiteY8" fmla="*/ 47096 h 47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65" h="470958">
                    <a:moveTo>
                      <a:pt x="0" y="47096"/>
                    </a:moveTo>
                    <a:cubicBezTo>
                      <a:pt x="0" y="21086"/>
                      <a:pt x="21086" y="0"/>
                      <a:pt x="47096" y="0"/>
                    </a:cubicBezTo>
                    <a:lnTo>
                      <a:pt x="1189169" y="0"/>
                    </a:lnTo>
                    <a:cubicBezTo>
                      <a:pt x="1215179" y="0"/>
                      <a:pt x="1236265" y="21086"/>
                      <a:pt x="1236265" y="47096"/>
                    </a:cubicBezTo>
                    <a:lnTo>
                      <a:pt x="1236265" y="423862"/>
                    </a:lnTo>
                    <a:cubicBezTo>
                      <a:pt x="1236265" y="449872"/>
                      <a:pt x="1215179" y="470958"/>
                      <a:pt x="1189169" y="470958"/>
                    </a:cubicBezTo>
                    <a:lnTo>
                      <a:pt x="47096" y="470958"/>
                    </a:lnTo>
                    <a:cubicBezTo>
                      <a:pt x="21086" y="470958"/>
                      <a:pt x="0" y="449872"/>
                      <a:pt x="0" y="423862"/>
                    </a:cubicBezTo>
                    <a:lnTo>
                      <a:pt x="0" y="4709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18" tIns="20618" rIns="20618" bIns="20618" numCol="1" spcCol="1270" anchor="ctr" anchorCtr="0">
                <a:noAutofit/>
              </a:bodyPr>
              <a:lstStyle/>
              <a:p>
                <a:pPr algn="ctr" defTabSz="15001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13" dirty="0">
                    <a:solidFill>
                      <a:schemeClr val="tx1"/>
                    </a:solidFill>
                  </a:rPr>
                  <a:t>Enseignements et communication</a:t>
                </a:r>
              </a:p>
            </p:txBody>
          </p:sp>
          <p:sp>
            <p:nvSpPr>
              <p:cNvPr id="21" name="TextBox 30">
                <a:extLst>
                  <a:ext uri="{FF2B5EF4-FFF2-40B4-BE49-F238E27FC236}">
                    <a16:creationId xmlns:a16="http://schemas.microsoft.com/office/drawing/2014/main" id="{E3CAFEDD-131C-E17E-8041-D8F7C45D6ABA}"/>
                  </a:ext>
                </a:extLst>
              </p:cNvPr>
              <p:cNvSpPr txBox="1"/>
              <p:nvPr/>
            </p:nvSpPr>
            <p:spPr>
              <a:xfrm>
                <a:off x="7145730" y="2837972"/>
                <a:ext cx="490155" cy="562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13" b="1" dirty="0"/>
                  <a:t>48H</a:t>
                </a:r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843D5C46-163E-8AD9-CF52-423D69F2780E}"/>
                  </a:ext>
                </a:extLst>
              </p:cNvPr>
              <p:cNvSpPr/>
              <p:nvPr/>
            </p:nvSpPr>
            <p:spPr>
              <a:xfrm>
                <a:off x="2781180" y="2271900"/>
                <a:ext cx="357376" cy="284446"/>
              </a:xfrm>
              <a:custGeom>
                <a:avLst/>
                <a:gdLst>
                  <a:gd name="connsiteX0" fmla="*/ 0 w 176609"/>
                  <a:gd name="connsiteY0" fmla="*/ 42386 h 211931"/>
                  <a:gd name="connsiteX1" fmla="*/ 88305 w 176609"/>
                  <a:gd name="connsiteY1" fmla="*/ 42386 h 211931"/>
                  <a:gd name="connsiteX2" fmla="*/ 88305 w 176609"/>
                  <a:gd name="connsiteY2" fmla="*/ 0 h 211931"/>
                  <a:gd name="connsiteX3" fmla="*/ 176609 w 176609"/>
                  <a:gd name="connsiteY3" fmla="*/ 105966 h 211931"/>
                  <a:gd name="connsiteX4" fmla="*/ 88305 w 176609"/>
                  <a:gd name="connsiteY4" fmla="*/ 211931 h 211931"/>
                  <a:gd name="connsiteX5" fmla="*/ 88305 w 176609"/>
                  <a:gd name="connsiteY5" fmla="*/ 169545 h 211931"/>
                  <a:gd name="connsiteX6" fmla="*/ 0 w 176609"/>
                  <a:gd name="connsiteY6" fmla="*/ 169545 h 211931"/>
                  <a:gd name="connsiteX7" fmla="*/ 0 w 176609"/>
                  <a:gd name="connsiteY7" fmla="*/ 42386 h 2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609" h="211931">
                    <a:moveTo>
                      <a:pt x="141287" y="0"/>
                    </a:moveTo>
                    <a:lnTo>
                      <a:pt x="141287" y="105966"/>
                    </a:lnTo>
                    <a:lnTo>
                      <a:pt x="176609" y="105966"/>
                    </a:lnTo>
                    <a:lnTo>
                      <a:pt x="88304" y="211931"/>
                    </a:lnTo>
                    <a:lnTo>
                      <a:pt x="0" y="105966"/>
                    </a:lnTo>
                    <a:lnTo>
                      <a:pt x="35322" y="105966"/>
                    </a:lnTo>
                    <a:lnTo>
                      <a:pt x="35322" y="0"/>
                    </a:lnTo>
                    <a:lnTo>
                      <a:pt x="141287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43" tIns="0" rIns="23842" bIns="29803" numCol="1" spcCol="1270" anchor="ctr" anchorCtr="0">
                <a:noAutofit/>
              </a:bodyPr>
              <a:lstStyle/>
              <a:p>
                <a:pPr algn="ctr" defTabSz="1250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Arrow: Right 2">
                <a:extLst>
                  <a:ext uri="{FF2B5EF4-FFF2-40B4-BE49-F238E27FC236}">
                    <a16:creationId xmlns:a16="http://schemas.microsoft.com/office/drawing/2014/main" id="{182C6FA6-8631-C08A-88C4-4CD0C6554155}"/>
                  </a:ext>
                </a:extLst>
              </p:cNvPr>
              <p:cNvSpPr/>
              <p:nvPr/>
            </p:nvSpPr>
            <p:spPr>
              <a:xfrm>
                <a:off x="6182783" y="958007"/>
                <a:ext cx="1526871" cy="300082"/>
              </a:xfrm>
              <a:prstGeom prst="rightArrow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FDDC4C32-63A0-5168-01CB-EF1BDACCEFBD}"/>
                  </a:ext>
                </a:extLst>
              </p:cNvPr>
              <p:cNvSpPr/>
              <p:nvPr/>
            </p:nvSpPr>
            <p:spPr>
              <a:xfrm>
                <a:off x="2065985" y="1831388"/>
                <a:ext cx="4355718" cy="418490"/>
              </a:xfrm>
              <a:custGeom>
                <a:avLst/>
                <a:gdLst>
                  <a:gd name="connsiteX0" fmla="*/ 0 w 1236265"/>
                  <a:gd name="connsiteY0" fmla="*/ 47096 h 470958"/>
                  <a:gd name="connsiteX1" fmla="*/ 47096 w 1236265"/>
                  <a:gd name="connsiteY1" fmla="*/ 0 h 470958"/>
                  <a:gd name="connsiteX2" fmla="*/ 1189169 w 1236265"/>
                  <a:gd name="connsiteY2" fmla="*/ 0 h 470958"/>
                  <a:gd name="connsiteX3" fmla="*/ 1236265 w 1236265"/>
                  <a:gd name="connsiteY3" fmla="*/ 47096 h 470958"/>
                  <a:gd name="connsiteX4" fmla="*/ 1236265 w 1236265"/>
                  <a:gd name="connsiteY4" fmla="*/ 423862 h 470958"/>
                  <a:gd name="connsiteX5" fmla="*/ 1189169 w 1236265"/>
                  <a:gd name="connsiteY5" fmla="*/ 470958 h 470958"/>
                  <a:gd name="connsiteX6" fmla="*/ 47096 w 1236265"/>
                  <a:gd name="connsiteY6" fmla="*/ 470958 h 470958"/>
                  <a:gd name="connsiteX7" fmla="*/ 0 w 1236265"/>
                  <a:gd name="connsiteY7" fmla="*/ 423862 h 470958"/>
                  <a:gd name="connsiteX8" fmla="*/ 0 w 1236265"/>
                  <a:gd name="connsiteY8" fmla="*/ 47096 h 47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65" h="470958">
                    <a:moveTo>
                      <a:pt x="0" y="47096"/>
                    </a:moveTo>
                    <a:cubicBezTo>
                      <a:pt x="0" y="21086"/>
                      <a:pt x="21086" y="0"/>
                      <a:pt x="47096" y="0"/>
                    </a:cubicBezTo>
                    <a:lnTo>
                      <a:pt x="1189169" y="0"/>
                    </a:lnTo>
                    <a:cubicBezTo>
                      <a:pt x="1215179" y="0"/>
                      <a:pt x="1236265" y="21086"/>
                      <a:pt x="1236265" y="47096"/>
                    </a:cubicBezTo>
                    <a:lnTo>
                      <a:pt x="1236265" y="423862"/>
                    </a:lnTo>
                    <a:cubicBezTo>
                      <a:pt x="1236265" y="449872"/>
                      <a:pt x="1215179" y="470958"/>
                      <a:pt x="1189169" y="470958"/>
                    </a:cubicBezTo>
                    <a:lnTo>
                      <a:pt x="47096" y="470958"/>
                    </a:lnTo>
                    <a:cubicBezTo>
                      <a:pt x="21086" y="470958"/>
                      <a:pt x="0" y="449872"/>
                      <a:pt x="0" y="423862"/>
                    </a:cubicBezTo>
                    <a:lnTo>
                      <a:pt x="0" y="4709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18" tIns="20618" rIns="20618" bIns="20618" numCol="1" spcCol="1270" anchor="ctr" anchorCtr="0">
                <a:noAutofit/>
              </a:bodyPr>
              <a:lstStyle/>
              <a:p>
                <a:pPr algn="ctr" defTabSz="150019">
                  <a:spcBef>
                    <a:spcPct val="0"/>
                  </a:spcBef>
                </a:pPr>
                <a:r>
                  <a:rPr lang="en-US" sz="1013" dirty="0">
                    <a:solidFill>
                      <a:schemeClr val="bg1"/>
                    </a:solidFill>
                  </a:rPr>
                  <a:t>Signalement au Representant Pays/Chef d’ </a:t>
                </a:r>
                <a:r>
                  <a:rPr lang="fr-FR" sz="1013" dirty="0">
                    <a:solidFill>
                      <a:schemeClr val="bg1"/>
                    </a:solidFill>
                  </a:rPr>
                  <a:t>Agence</a:t>
                </a: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EC856C0D-CE3F-93E4-127A-436752538E29}"/>
                  </a:ext>
                </a:extLst>
              </p:cNvPr>
              <p:cNvSpPr/>
              <p:nvPr/>
            </p:nvSpPr>
            <p:spPr>
              <a:xfrm>
                <a:off x="5897289" y="2299826"/>
                <a:ext cx="336296" cy="1196981"/>
              </a:xfrm>
              <a:custGeom>
                <a:avLst/>
                <a:gdLst>
                  <a:gd name="connsiteX0" fmla="*/ 0 w 176609"/>
                  <a:gd name="connsiteY0" fmla="*/ 42386 h 211931"/>
                  <a:gd name="connsiteX1" fmla="*/ 88305 w 176609"/>
                  <a:gd name="connsiteY1" fmla="*/ 42386 h 211931"/>
                  <a:gd name="connsiteX2" fmla="*/ 88305 w 176609"/>
                  <a:gd name="connsiteY2" fmla="*/ 0 h 211931"/>
                  <a:gd name="connsiteX3" fmla="*/ 176609 w 176609"/>
                  <a:gd name="connsiteY3" fmla="*/ 105966 h 211931"/>
                  <a:gd name="connsiteX4" fmla="*/ 88305 w 176609"/>
                  <a:gd name="connsiteY4" fmla="*/ 211931 h 211931"/>
                  <a:gd name="connsiteX5" fmla="*/ 88305 w 176609"/>
                  <a:gd name="connsiteY5" fmla="*/ 169545 h 211931"/>
                  <a:gd name="connsiteX6" fmla="*/ 0 w 176609"/>
                  <a:gd name="connsiteY6" fmla="*/ 169545 h 211931"/>
                  <a:gd name="connsiteX7" fmla="*/ 0 w 176609"/>
                  <a:gd name="connsiteY7" fmla="*/ 42386 h 2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609" h="211931">
                    <a:moveTo>
                      <a:pt x="141287" y="0"/>
                    </a:moveTo>
                    <a:lnTo>
                      <a:pt x="141287" y="105966"/>
                    </a:lnTo>
                    <a:lnTo>
                      <a:pt x="176609" y="105966"/>
                    </a:lnTo>
                    <a:lnTo>
                      <a:pt x="88304" y="211931"/>
                    </a:lnTo>
                    <a:lnTo>
                      <a:pt x="0" y="105966"/>
                    </a:lnTo>
                    <a:lnTo>
                      <a:pt x="35322" y="105966"/>
                    </a:lnTo>
                    <a:lnTo>
                      <a:pt x="35322" y="0"/>
                    </a:lnTo>
                    <a:lnTo>
                      <a:pt x="141287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43" tIns="0" rIns="23842" bIns="29803" numCol="1" spcCol="1270" anchor="ctr" anchorCtr="0">
                <a:noAutofit/>
              </a:bodyPr>
              <a:lstStyle/>
              <a:p>
                <a:pPr algn="ctr" defTabSz="1250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62B49941-8610-A3CB-16BB-841DBBA95669}"/>
                  </a:ext>
                </a:extLst>
              </p:cNvPr>
              <p:cNvSpPr/>
              <p:nvPr/>
            </p:nvSpPr>
            <p:spPr>
              <a:xfrm>
                <a:off x="5018670" y="2318915"/>
                <a:ext cx="357376" cy="237431"/>
              </a:xfrm>
              <a:custGeom>
                <a:avLst/>
                <a:gdLst>
                  <a:gd name="connsiteX0" fmla="*/ 0 w 176609"/>
                  <a:gd name="connsiteY0" fmla="*/ 42386 h 211931"/>
                  <a:gd name="connsiteX1" fmla="*/ 88305 w 176609"/>
                  <a:gd name="connsiteY1" fmla="*/ 42386 h 211931"/>
                  <a:gd name="connsiteX2" fmla="*/ 88305 w 176609"/>
                  <a:gd name="connsiteY2" fmla="*/ 0 h 211931"/>
                  <a:gd name="connsiteX3" fmla="*/ 176609 w 176609"/>
                  <a:gd name="connsiteY3" fmla="*/ 105966 h 211931"/>
                  <a:gd name="connsiteX4" fmla="*/ 88305 w 176609"/>
                  <a:gd name="connsiteY4" fmla="*/ 211931 h 211931"/>
                  <a:gd name="connsiteX5" fmla="*/ 88305 w 176609"/>
                  <a:gd name="connsiteY5" fmla="*/ 169545 h 211931"/>
                  <a:gd name="connsiteX6" fmla="*/ 0 w 176609"/>
                  <a:gd name="connsiteY6" fmla="*/ 169545 h 211931"/>
                  <a:gd name="connsiteX7" fmla="*/ 0 w 176609"/>
                  <a:gd name="connsiteY7" fmla="*/ 42386 h 2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609" h="211931">
                    <a:moveTo>
                      <a:pt x="141287" y="0"/>
                    </a:moveTo>
                    <a:lnTo>
                      <a:pt x="141287" y="105966"/>
                    </a:lnTo>
                    <a:lnTo>
                      <a:pt x="176609" y="105966"/>
                    </a:lnTo>
                    <a:lnTo>
                      <a:pt x="88304" y="211931"/>
                    </a:lnTo>
                    <a:lnTo>
                      <a:pt x="0" y="105966"/>
                    </a:lnTo>
                    <a:lnTo>
                      <a:pt x="35322" y="105966"/>
                    </a:lnTo>
                    <a:lnTo>
                      <a:pt x="35322" y="0"/>
                    </a:lnTo>
                    <a:lnTo>
                      <a:pt x="141287" y="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43" tIns="0" rIns="23842" bIns="29803" numCol="1" spcCol="1270" anchor="ctr" anchorCtr="0">
                <a:noAutofit/>
              </a:bodyPr>
              <a:lstStyle/>
              <a:p>
                <a:pPr algn="ctr" defTabSz="1250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1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Arrow: Bent-Up 3">
                <a:extLst>
                  <a:ext uri="{FF2B5EF4-FFF2-40B4-BE49-F238E27FC236}">
                    <a16:creationId xmlns:a16="http://schemas.microsoft.com/office/drawing/2014/main" id="{730C1289-1C5E-6E29-9A19-39BFF9CD0F66}"/>
                  </a:ext>
                </a:extLst>
              </p:cNvPr>
              <p:cNvSpPr/>
              <p:nvPr/>
            </p:nvSpPr>
            <p:spPr>
              <a:xfrm>
                <a:off x="6159286" y="2083425"/>
                <a:ext cx="2982639" cy="2336054"/>
              </a:xfrm>
              <a:prstGeom prst="bentUpArrow">
                <a:avLst>
                  <a:gd name="adj1" fmla="val 9662"/>
                  <a:gd name="adj2" fmla="val 25000"/>
                  <a:gd name="adj3" fmla="val 18998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Freeform 57">
                <a:extLst>
                  <a:ext uri="{FF2B5EF4-FFF2-40B4-BE49-F238E27FC236}">
                    <a16:creationId xmlns:a16="http://schemas.microsoft.com/office/drawing/2014/main" id="{FD9D47B6-C1A4-E6D1-9D4A-BEDADB7C6FB6}"/>
                  </a:ext>
                </a:extLst>
              </p:cNvPr>
              <p:cNvSpPr/>
              <p:nvPr/>
            </p:nvSpPr>
            <p:spPr>
              <a:xfrm>
                <a:off x="7212297" y="4719609"/>
                <a:ext cx="1609305" cy="721291"/>
              </a:xfrm>
              <a:custGeom>
                <a:avLst/>
                <a:gdLst>
                  <a:gd name="connsiteX0" fmla="*/ 0 w 1236265"/>
                  <a:gd name="connsiteY0" fmla="*/ 47096 h 470958"/>
                  <a:gd name="connsiteX1" fmla="*/ 47096 w 1236265"/>
                  <a:gd name="connsiteY1" fmla="*/ 0 h 470958"/>
                  <a:gd name="connsiteX2" fmla="*/ 1189169 w 1236265"/>
                  <a:gd name="connsiteY2" fmla="*/ 0 h 470958"/>
                  <a:gd name="connsiteX3" fmla="*/ 1236265 w 1236265"/>
                  <a:gd name="connsiteY3" fmla="*/ 47096 h 470958"/>
                  <a:gd name="connsiteX4" fmla="*/ 1236265 w 1236265"/>
                  <a:gd name="connsiteY4" fmla="*/ 423862 h 470958"/>
                  <a:gd name="connsiteX5" fmla="*/ 1189169 w 1236265"/>
                  <a:gd name="connsiteY5" fmla="*/ 470958 h 470958"/>
                  <a:gd name="connsiteX6" fmla="*/ 47096 w 1236265"/>
                  <a:gd name="connsiteY6" fmla="*/ 470958 h 470958"/>
                  <a:gd name="connsiteX7" fmla="*/ 0 w 1236265"/>
                  <a:gd name="connsiteY7" fmla="*/ 423862 h 470958"/>
                  <a:gd name="connsiteX8" fmla="*/ 0 w 1236265"/>
                  <a:gd name="connsiteY8" fmla="*/ 47096 h 470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265" h="470958">
                    <a:moveTo>
                      <a:pt x="0" y="47096"/>
                    </a:moveTo>
                    <a:cubicBezTo>
                      <a:pt x="0" y="21086"/>
                      <a:pt x="21086" y="0"/>
                      <a:pt x="47096" y="0"/>
                    </a:cubicBezTo>
                    <a:lnTo>
                      <a:pt x="1189169" y="0"/>
                    </a:lnTo>
                    <a:cubicBezTo>
                      <a:pt x="1215179" y="0"/>
                      <a:pt x="1236265" y="21086"/>
                      <a:pt x="1236265" y="47096"/>
                    </a:cubicBezTo>
                    <a:lnTo>
                      <a:pt x="1236265" y="423862"/>
                    </a:lnTo>
                    <a:cubicBezTo>
                      <a:pt x="1236265" y="449872"/>
                      <a:pt x="1215179" y="470958"/>
                      <a:pt x="1189169" y="470958"/>
                    </a:cubicBezTo>
                    <a:lnTo>
                      <a:pt x="47096" y="470958"/>
                    </a:lnTo>
                    <a:cubicBezTo>
                      <a:pt x="21086" y="470958"/>
                      <a:pt x="0" y="449872"/>
                      <a:pt x="0" y="423862"/>
                    </a:cubicBezTo>
                    <a:lnTo>
                      <a:pt x="0" y="4709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618" tIns="20618" rIns="20618" bIns="20618" numCol="1" spcCol="1270" anchor="ctr" anchorCtr="0">
                <a:noAutofit/>
              </a:bodyPr>
              <a:lstStyle/>
              <a:p>
                <a:pPr algn="ctr" defTabSz="15001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13" dirty="0">
                    <a:solidFill>
                      <a:schemeClr val="tx1"/>
                    </a:solidFill>
                  </a:rPr>
                  <a:t>Plan de suivi de long terme de la victime</a:t>
                </a:r>
              </a:p>
            </p:txBody>
          </p:sp>
        </p:grp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A387C471-F9DA-B242-913A-2B44CB14E105}"/>
                </a:ext>
              </a:extLst>
            </p:cNvPr>
            <p:cNvSpPr txBox="1"/>
            <p:nvPr/>
          </p:nvSpPr>
          <p:spPr>
            <a:xfrm>
              <a:off x="2268168" y="644152"/>
              <a:ext cx="490155" cy="562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13" b="1" dirty="0"/>
                <a:t>24H</a:t>
              </a:r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2FD80B39-75A6-B6D9-C896-A01D8FD90A09}"/>
                </a:ext>
              </a:extLst>
            </p:cNvPr>
            <p:cNvSpPr/>
            <p:nvPr/>
          </p:nvSpPr>
          <p:spPr>
            <a:xfrm>
              <a:off x="9149770" y="965588"/>
              <a:ext cx="1596521" cy="10447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25" dirty="0"/>
                <a:t>Référencement de la victime pour la  prise en charge et suivi</a:t>
              </a: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6A608C9D-990E-7C8D-87A8-54946E4CF414}"/>
                </a:ext>
              </a:extLst>
            </p:cNvPr>
            <p:cNvSpPr/>
            <p:nvPr/>
          </p:nvSpPr>
          <p:spPr>
            <a:xfrm>
              <a:off x="2424607" y="2802657"/>
              <a:ext cx="2572722" cy="894073"/>
            </a:xfrm>
            <a:custGeom>
              <a:avLst/>
              <a:gdLst>
                <a:gd name="connsiteX0" fmla="*/ 0 w 1236265"/>
                <a:gd name="connsiteY0" fmla="*/ 47096 h 470958"/>
                <a:gd name="connsiteX1" fmla="*/ 47096 w 1236265"/>
                <a:gd name="connsiteY1" fmla="*/ 0 h 470958"/>
                <a:gd name="connsiteX2" fmla="*/ 1189169 w 1236265"/>
                <a:gd name="connsiteY2" fmla="*/ 0 h 470958"/>
                <a:gd name="connsiteX3" fmla="*/ 1236265 w 1236265"/>
                <a:gd name="connsiteY3" fmla="*/ 47096 h 470958"/>
                <a:gd name="connsiteX4" fmla="*/ 1236265 w 1236265"/>
                <a:gd name="connsiteY4" fmla="*/ 423862 h 470958"/>
                <a:gd name="connsiteX5" fmla="*/ 1189169 w 1236265"/>
                <a:gd name="connsiteY5" fmla="*/ 470958 h 470958"/>
                <a:gd name="connsiteX6" fmla="*/ 47096 w 1236265"/>
                <a:gd name="connsiteY6" fmla="*/ 470958 h 470958"/>
                <a:gd name="connsiteX7" fmla="*/ 0 w 1236265"/>
                <a:gd name="connsiteY7" fmla="*/ 423862 h 470958"/>
                <a:gd name="connsiteX8" fmla="*/ 0 w 1236265"/>
                <a:gd name="connsiteY8" fmla="*/ 47096 h 47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6265" h="470958">
                  <a:moveTo>
                    <a:pt x="0" y="47096"/>
                  </a:moveTo>
                  <a:cubicBezTo>
                    <a:pt x="0" y="21086"/>
                    <a:pt x="21086" y="0"/>
                    <a:pt x="47096" y="0"/>
                  </a:cubicBezTo>
                  <a:lnTo>
                    <a:pt x="1189169" y="0"/>
                  </a:lnTo>
                  <a:cubicBezTo>
                    <a:pt x="1215179" y="0"/>
                    <a:pt x="1236265" y="21086"/>
                    <a:pt x="1236265" y="47096"/>
                  </a:cubicBezTo>
                  <a:lnTo>
                    <a:pt x="1236265" y="423862"/>
                  </a:lnTo>
                  <a:cubicBezTo>
                    <a:pt x="1236265" y="449872"/>
                    <a:pt x="1215179" y="470958"/>
                    <a:pt x="1189169" y="470958"/>
                  </a:cubicBezTo>
                  <a:lnTo>
                    <a:pt x="47096" y="470958"/>
                  </a:lnTo>
                  <a:cubicBezTo>
                    <a:pt x="21086" y="470958"/>
                    <a:pt x="0" y="449872"/>
                    <a:pt x="0" y="423862"/>
                  </a:cubicBezTo>
                  <a:lnTo>
                    <a:pt x="0" y="470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18" tIns="20618" rIns="20618" bIns="20618" numCol="1" spcCol="1270" anchor="ctr" anchorCtr="0">
              <a:noAutofit/>
            </a:bodyPr>
            <a:lstStyle/>
            <a:p>
              <a:pPr algn="ctr" defTabSz="15001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13" dirty="0">
                  <a:solidFill>
                    <a:schemeClr val="bg1"/>
                  </a:solidFill>
                  <a:latin typeface="Corbel" panose="020B0503020204020204" pitchFamily="34" charset="0"/>
                </a:rPr>
                <a:t>Représentant Pays à son retour dois informer le CH/CR/DSRSG </a:t>
              </a:r>
              <a:endParaRPr lang="en-US" sz="1013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7" name="Flèche : double flèche horizontale 36">
              <a:extLst>
                <a:ext uri="{FF2B5EF4-FFF2-40B4-BE49-F238E27FC236}">
                  <a16:creationId xmlns:a16="http://schemas.microsoft.com/office/drawing/2014/main" id="{35C47B9D-107D-2B19-C2F7-7FB548BFF720}"/>
                </a:ext>
              </a:extLst>
            </p:cNvPr>
            <p:cNvSpPr/>
            <p:nvPr/>
          </p:nvSpPr>
          <p:spPr>
            <a:xfrm>
              <a:off x="5052102" y="4124494"/>
              <a:ext cx="403856" cy="238477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cxnSp>
          <p:nvCxnSpPr>
            <p:cNvPr id="39" name="Connecteur : en angle 38">
              <a:extLst>
                <a:ext uri="{FF2B5EF4-FFF2-40B4-BE49-F238E27FC236}">
                  <a16:creationId xmlns:a16="http://schemas.microsoft.com/office/drawing/2014/main" id="{260BCE81-DE31-AFE1-B914-ACE78FE534FE}"/>
                </a:ext>
              </a:extLst>
            </p:cNvPr>
            <p:cNvCxnSpPr>
              <a:cxnSpLocks/>
            </p:cNvCxnSpPr>
            <p:nvPr/>
          </p:nvCxnSpPr>
          <p:spPr>
            <a:xfrm>
              <a:off x="5052102" y="4602483"/>
              <a:ext cx="3402597" cy="97652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C3BD6D4-7270-4AE3-B935-2DF428AB0DCB}"/>
              </a:ext>
            </a:extLst>
          </p:cNvPr>
          <p:cNvSpPr txBox="1"/>
          <p:nvPr/>
        </p:nvSpPr>
        <p:spPr>
          <a:xfrm>
            <a:off x="96710" y="1673841"/>
            <a:ext cx="2471825" cy="5770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/>
              <a:t>Les informations standard sur les allégations d'EAS qui seront partagées, si elles sont connues, avec les RC/HC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711828-2006-BDA3-B2F8-F985C0F020A7}"/>
              </a:ext>
            </a:extLst>
          </p:cNvPr>
          <p:cNvSpPr txBox="1"/>
          <p:nvPr/>
        </p:nvSpPr>
        <p:spPr>
          <a:xfrm>
            <a:off x="67479" y="2256645"/>
            <a:ext cx="2456080" cy="3485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fr-FR" sz="1050"/>
              <a:t>La date du premier rapport à l'entité des Nations Unies ;</a:t>
            </a:r>
          </a:p>
          <a:p>
            <a:pPr marL="257175" indent="-257175">
              <a:buAutoNum type="arabicPeriod"/>
            </a:pPr>
            <a:r>
              <a:rPr lang="fr-FR" sz="1050"/>
              <a:t>La date de l'incident présumé;</a:t>
            </a:r>
          </a:p>
          <a:p>
            <a:pPr marL="257175" indent="-257175">
              <a:buAutoNum type="arabicPeriod"/>
            </a:pPr>
            <a:r>
              <a:rPr lang="fr-FR" sz="1050"/>
              <a:t>Le Sexe, âge et nombre de victime(s) ; </a:t>
            </a:r>
          </a:p>
          <a:p>
            <a:pPr marL="257175" indent="-257175">
              <a:buAutoNum type="arabicPeriod"/>
            </a:pPr>
            <a:r>
              <a:rPr lang="fr-FR" sz="1050"/>
              <a:t>La nature de l'allégation;</a:t>
            </a:r>
          </a:p>
          <a:p>
            <a:pPr marL="257175" indent="-257175">
              <a:buAutoNum type="arabicPeriod"/>
            </a:pPr>
            <a:r>
              <a:rPr lang="fr-FR" sz="1050"/>
              <a:t>La catégorie générale de l'auteur présumé ;</a:t>
            </a:r>
          </a:p>
          <a:p>
            <a:pPr marL="257175" indent="-257175">
              <a:buAutoNum type="arabicPeriod"/>
            </a:pPr>
            <a:r>
              <a:rPr lang="fr-FR" sz="1050"/>
              <a:t>Si l'allégation d'EAS a été transmise au mécanisme d'enquête compétent ;</a:t>
            </a:r>
          </a:p>
          <a:p>
            <a:pPr marL="257175" indent="-257175">
              <a:buAutoNum type="arabicPeriod"/>
            </a:pPr>
            <a:r>
              <a:rPr lang="fr-FR" sz="1050"/>
              <a:t>Si le mécanisme d'enquête compétent a ouvert une enquête ;</a:t>
            </a:r>
          </a:p>
          <a:p>
            <a:pPr marL="257175" indent="-257175">
              <a:buAutoNum type="arabicPeriod"/>
            </a:pPr>
            <a:r>
              <a:rPr lang="fr-FR" sz="1050"/>
              <a:t>Une assistance aux victimes a-t-elle été offerte et, le cas échéant, est-elle fournie ?</a:t>
            </a:r>
          </a:p>
          <a:p>
            <a:pPr marL="257175" indent="-257175">
              <a:buAutoNum type="arabicPeriod"/>
            </a:pPr>
            <a:r>
              <a:rPr lang="fr-FR" sz="1050"/>
              <a:t>Toute action connexe prise en réponse à l'allégation ou aux problèmes nécessitant l'engagement du RC/HC ;</a:t>
            </a:r>
          </a:p>
          <a:p>
            <a:pPr marL="257175" indent="-257175">
              <a:buAutoNum type="arabicPeriod"/>
            </a:pPr>
            <a:r>
              <a:rPr lang="fr-FR" sz="1050"/>
              <a:t>Si la couverture médiatique est probable ;</a:t>
            </a: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7A91848F-372E-96B6-6BFF-12E0AB88FD46}"/>
              </a:ext>
            </a:extLst>
          </p:cNvPr>
          <p:cNvSpPr/>
          <p:nvPr/>
        </p:nvSpPr>
        <p:spPr>
          <a:xfrm rot="5400000">
            <a:off x="2595600" y="3086865"/>
            <a:ext cx="268032" cy="367618"/>
          </a:xfrm>
          <a:custGeom>
            <a:avLst/>
            <a:gdLst>
              <a:gd name="connsiteX0" fmla="*/ 0 w 176609"/>
              <a:gd name="connsiteY0" fmla="*/ 42386 h 211931"/>
              <a:gd name="connsiteX1" fmla="*/ 88305 w 176609"/>
              <a:gd name="connsiteY1" fmla="*/ 42386 h 211931"/>
              <a:gd name="connsiteX2" fmla="*/ 88305 w 176609"/>
              <a:gd name="connsiteY2" fmla="*/ 0 h 211931"/>
              <a:gd name="connsiteX3" fmla="*/ 176609 w 176609"/>
              <a:gd name="connsiteY3" fmla="*/ 105966 h 211931"/>
              <a:gd name="connsiteX4" fmla="*/ 88305 w 176609"/>
              <a:gd name="connsiteY4" fmla="*/ 211931 h 211931"/>
              <a:gd name="connsiteX5" fmla="*/ 88305 w 176609"/>
              <a:gd name="connsiteY5" fmla="*/ 169545 h 211931"/>
              <a:gd name="connsiteX6" fmla="*/ 0 w 176609"/>
              <a:gd name="connsiteY6" fmla="*/ 169545 h 211931"/>
              <a:gd name="connsiteX7" fmla="*/ 0 w 176609"/>
              <a:gd name="connsiteY7" fmla="*/ 42386 h 21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609" h="211931">
                <a:moveTo>
                  <a:pt x="141287" y="0"/>
                </a:moveTo>
                <a:lnTo>
                  <a:pt x="141287" y="105966"/>
                </a:lnTo>
                <a:lnTo>
                  <a:pt x="176609" y="105966"/>
                </a:lnTo>
                <a:lnTo>
                  <a:pt x="88304" y="211931"/>
                </a:lnTo>
                <a:lnTo>
                  <a:pt x="0" y="105966"/>
                </a:lnTo>
                <a:lnTo>
                  <a:pt x="35322" y="105966"/>
                </a:lnTo>
                <a:lnTo>
                  <a:pt x="35322" y="0"/>
                </a:lnTo>
                <a:lnTo>
                  <a:pt x="141287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43" tIns="0" rIns="23842" bIns="29803" numCol="1" spcCol="1270" anchor="ctr" anchorCtr="0">
            <a:noAutofit/>
          </a:bodyPr>
          <a:lstStyle/>
          <a:p>
            <a:pPr algn="ctr" defTabSz="1250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13" dirty="0">
              <a:solidFill>
                <a:schemeClr val="bg1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E73CADF-AD3B-4708-931B-05FC64168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93" y="1122443"/>
            <a:ext cx="497504" cy="73767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DEB5F62-49EA-4553-B9AD-E4F546622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4" y="1029684"/>
            <a:ext cx="1076865" cy="615351"/>
          </a:xfrm>
          <a:prstGeom prst="rect">
            <a:avLst/>
          </a:prstGeom>
        </p:spPr>
      </p:pic>
      <p:sp>
        <p:nvSpPr>
          <p:cNvPr id="40" name="Titre 1">
            <a:extLst>
              <a:ext uri="{FF2B5EF4-FFF2-40B4-BE49-F238E27FC236}">
                <a16:creationId xmlns:a16="http://schemas.microsoft.com/office/drawing/2014/main" id="{80EF58CD-792D-4603-988F-1854D08E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096" y="857250"/>
            <a:ext cx="4974411" cy="36178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1800" dirty="0">
                <a:solidFill>
                  <a:srgbClr val="7030A0"/>
                </a:solidFill>
              </a:rPr>
              <a:t>Procédures de communication/partage de cas EAS interagence au MALI</a:t>
            </a:r>
            <a:br>
              <a:rPr lang="fr-FR" sz="825" dirty="0"/>
            </a:br>
            <a:endParaRPr lang="fr-FR" sz="1350" i="1" dirty="0"/>
          </a:p>
        </p:txBody>
      </p:sp>
      <p:sp>
        <p:nvSpPr>
          <p:cNvPr id="41" name="Freeform 49">
            <a:extLst>
              <a:ext uri="{FF2B5EF4-FFF2-40B4-BE49-F238E27FC236}">
                <a16:creationId xmlns:a16="http://schemas.microsoft.com/office/drawing/2014/main" id="{1A09A626-B03E-41EF-9E04-D4DEFFDB4375}"/>
              </a:ext>
            </a:extLst>
          </p:cNvPr>
          <p:cNvSpPr/>
          <p:nvPr/>
        </p:nvSpPr>
        <p:spPr>
          <a:xfrm>
            <a:off x="5167502" y="4311999"/>
            <a:ext cx="1543932" cy="581722"/>
          </a:xfrm>
          <a:custGeom>
            <a:avLst/>
            <a:gdLst>
              <a:gd name="connsiteX0" fmla="*/ 0 w 1236265"/>
              <a:gd name="connsiteY0" fmla="*/ 47096 h 470958"/>
              <a:gd name="connsiteX1" fmla="*/ 47096 w 1236265"/>
              <a:gd name="connsiteY1" fmla="*/ 0 h 470958"/>
              <a:gd name="connsiteX2" fmla="*/ 1189169 w 1236265"/>
              <a:gd name="connsiteY2" fmla="*/ 0 h 470958"/>
              <a:gd name="connsiteX3" fmla="*/ 1236265 w 1236265"/>
              <a:gd name="connsiteY3" fmla="*/ 47096 h 470958"/>
              <a:gd name="connsiteX4" fmla="*/ 1236265 w 1236265"/>
              <a:gd name="connsiteY4" fmla="*/ 423862 h 470958"/>
              <a:gd name="connsiteX5" fmla="*/ 1189169 w 1236265"/>
              <a:gd name="connsiteY5" fmla="*/ 470958 h 470958"/>
              <a:gd name="connsiteX6" fmla="*/ 47096 w 1236265"/>
              <a:gd name="connsiteY6" fmla="*/ 470958 h 470958"/>
              <a:gd name="connsiteX7" fmla="*/ 0 w 1236265"/>
              <a:gd name="connsiteY7" fmla="*/ 423862 h 470958"/>
              <a:gd name="connsiteX8" fmla="*/ 0 w 1236265"/>
              <a:gd name="connsiteY8" fmla="*/ 47096 h 47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6265" h="470958">
                <a:moveTo>
                  <a:pt x="0" y="47096"/>
                </a:moveTo>
                <a:cubicBezTo>
                  <a:pt x="0" y="21086"/>
                  <a:pt x="21086" y="0"/>
                  <a:pt x="47096" y="0"/>
                </a:cubicBezTo>
                <a:lnTo>
                  <a:pt x="1189169" y="0"/>
                </a:lnTo>
                <a:cubicBezTo>
                  <a:pt x="1215179" y="0"/>
                  <a:pt x="1236265" y="21086"/>
                  <a:pt x="1236265" y="47096"/>
                </a:cubicBezTo>
                <a:lnTo>
                  <a:pt x="1236265" y="423862"/>
                </a:lnTo>
                <a:cubicBezTo>
                  <a:pt x="1236265" y="449872"/>
                  <a:pt x="1215179" y="470958"/>
                  <a:pt x="1189169" y="470958"/>
                </a:cubicBezTo>
                <a:lnTo>
                  <a:pt x="47096" y="470958"/>
                </a:lnTo>
                <a:cubicBezTo>
                  <a:pt x="21086" y="470958"/>
                  <a:pt x="0" y="449872"/>
                  <a:pt x="0" y="423862"/>
                </a:cubicBezTo>
                <a:lnTo>
                  <a:pt x="0" y="470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18" tIns="20618" rIns="20618" bIns="20618" numCol="1" spcCol="1270" anchor="ctr" anchorCtr="0">
            <a:noAutofit/>
          </a:bodyPr>
          <a:lstStyle/>
          <a:p>
            <a:pPr algn="ctr" defTabSz="15001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13" dirty="0">
                <a:solidFill>
                  <a:schemeClr val="bg1"/>
                </a:solidFill>
              </a:rPr>
              <a:t>La Coordinatrice PEAS informera les </a:t>
            </a:r>
            <a:r>
              <a:rPr lang="fr-FR" sz="1013" dirty="0" err="1">
                <a:solidFill>
                  <a:schemeClr val="bg1"/>
                </a:solidFill>
              </a:rPr>
              <a:t>co</a:t>
            </a:r>
            <a:r>
              <a:rPr lang="fr-FR" sz="1013" dirty="0">
                <a:solidFill>
                  <a:schemeClr val="bg1"/>
                </a:solidFill>
              </a:rPr>
              <a:t>-chairs PEAS</a:t>
            </a:r>
            <a:endParaRPr lang="en-US" sz="101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21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9640"/>
            <a:ext cx="8640960" cy="464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980728"/>
            <a:ext cx="8784976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260648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MERCI, THANK YOU,</a:t>
            </a:r>
            <a:r>
              <a:rPr kumimoji="0" lang="ja-JP" altLang="fr-FR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谢谢</a:t>
            </a:r>
            <a:r>
              <a:rPr kumimoji="0" lang="fr-FR" altLang="ja-JP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ar-AE" altLang="ja-JP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شكرا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</a:t>
            </a:r>
            <a:r>
              <a:rPr kumimoji="0" lang="fr-FR" altLang="ja-JP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GRACIAS,</a:t>
            </a:r>
            <a:r>
              <a:rPr kumimoji="0" lang="az-Cyrl-AZ" altLang="ja-JP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спасибо</a:t>
            </a:r>
            <a:r>
              <a:rPr kumimoji="0" lang="fr-FR" altLang="ja-JP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166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83968" y="0"/>
            <a:ext cx="4891563" cy="687376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0"/>
            <a:ext cx="91440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27584" y="2133600"/>
            <a:ext cx="834794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200" b="1" i="1" dirty="0">
                <a:solidFill>
                  <a:schemeClr val="accent5">
                    <a:lumMod val="10000"/>
                  </a:schemeClr>
                </a:solidFill>
                <a:latin typeface="Arial Rounded MT Bold" panose="020F0704030504030204" pitchFamily="34" charset="0"/>
                <a:ea typeface="ＭＳ Ｐゴシック" charset="-128"/>
                <a:cs typeface="ＭＳ Ｐゴシック" charset="-128"/>
              </a:rPr>
              <a:t>Cadre stratégique du Système des Nations Unies au Mali.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200" b="1" i="1" dirty="0">
                <a:solidFill>
                  <a:srgbClr val="FF0000"/>
                </a:solidFill>
                <a:latin typeface="Arial Rounded MT Bold" panose="020F0704030504030204" pitchFamily="34" charset="0"/>
                <a:ea typeface="ＭＳ Ｐゴシック" charset="-128"/>
                <a:cs typeface="ＭＳ Ｐゴシック" charset="-128"/>
              </a:rPr>
              <a:t>Bref Aperçu sur le Genre .</a:t>
            </a:r>
          </a:p>
        </p:txBody>
      </p:sp>
    </p:spTree>
    <p:extLst>
      <p:ext uri="{BB962C8B-B14F-4D97-AF65-F5344CB8AC3E}">
        <p14:creationId xmlns:p14="http://schemas.microsoft.com/office/powerpoint/2010/main" val="283346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Oval 5"/>
          <p:cNvSpPr>
            <a:spLocks noChangeArrowheads="1"/>
          </p:cNvSpPr>
          <p:nvPr/>
        </p:nvSpPr>
        <p:spPr bwMode="auto">
          <a:xfrm>
            <a:off x="3310867" y="2590800"/>
            <a:ext cx="2404133" cy="1676400"/>
          </a:xfrm>
          <a:prstGeom prst="ellipse">
            <a:avLst/>
          </a:prstGeom>
          <a:noFill/>
          <a:ln w="12700">
            <a:solidFill>
              <a:srgbClr val="51D34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ＭＳ Ｐゴシック" pitchFamily="34" charset="-128"/>
              </a:rPr>
              <a:t>UNDAF+,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ＭＳ Ｐゴシック" pitchFamily="34" charset="-128"/>
              </a:rPr>
              <a:t>Priorités du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ＭＳ Ｐゴシック" pitchFamily="34" charset="-128"/>
              </a:rPr>
              <a:t>Gouvernement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ＭＳ Ｐゴシック" pitchFamily="34" charset="-128"/>
              </a:rPr>
              <a:t>(CREDD)</a:t>
            </a: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6697212" y="2510300"/>
            <a:ext cx="1532388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CPD 2015-2019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du PNUD Mali,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chaque agence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a son CPD avec ses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indicateurs Genre. 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3509863" y="1357862"/>
            <a:ext cx="1547446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Stratégie Genre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du PNUD 2014-2017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au niveau globale.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b="1" dirty="0">
              <a:solidFill>
                <a:srgbClr val="000090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1692135" y="4876800"/>
            <a:ext cx="1758462" cy="96610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Stratégie Genre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Du PNUD Mali 2017-2019,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alignée selon la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stratégie globale 2014-2017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et le CPD-PNUD 2015-2019.</a:t>
            </a: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5057308" y="4718236"/>
            <a:ext cx="2715091" cy="13777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Plan d’action GES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(</a:t>
            </a:r>
            <a:r>
              <a:rPr lang="fr-FR" b="1" dirty="0" err="1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Gender</a:t>
            </a: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 Equality </a:t>
            </a:r>
            <a:r>
              <a:rPr lang="fr-FR" b="1" dirty="0" err="1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Seal</a:t>
            </a: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2016-2018,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Equipe focale Genre,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Spécialiste en Genre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pour le suive et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la mise en œuvre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des politiques. </a:t>
            </a:r>
            <a:endParaRPr lang="fr-FR" b="1" dirty="0">
              <a:solidFill>
                <a:srgbClr val="06060A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-7034" y="2514600"/>
            <a:ext cx="3317901" cy="125054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Stratégie Genre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du SNU, lignée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selon le UNDAF+,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avec un plan d’action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Commun (</a:t>
            </a:r>
            <a:r>
              <a:rPr lang="fr-FR" b="1" dirty="0" err="1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GtG</a:t>
            </a:r>
            <a:r>
              <a:rPr lang="fr-FR" b="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 pitchFamily="34" charset="-128"/>
              </a:rPr>
              <a:t> du SNU)</a:t>
            </a:r>
            <a:endParaRPr lang="fr-FR" b="1" dirty="0">
              <a:solidFill>
                <a:srgbClr val="06060A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07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 autoUpdateAnimBg="0"/>
      <p:bldP spid="47110" grpId="0" autoUpdateAnimBg="0"/>
      <p:bldP spid="47111" grpId="0" autoUpdateAnimBg="0"/>
      <p:bldP spid="47112" grpId="0" autoUpdateAnimBg="0"/>
      <p:bldP spid="24" grpId="0" autoUpdateAnimBg="0"/>
      <p:bldP spid="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948" y="152400"/>
            <a:ext cx="9144000" cy="68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066800" y="152400"/>
            <a:ext cx="7880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C6C6C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C6C6C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C6C6C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C6C6C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C6C6C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fr-FR" altLang="fr-FR" sz="3600" b="1" dirty="0">
                <a:solidFill>
                  <a:srgbClr val="000000"/>
                </a:solidFill>
                <a:ea typeface="ＭＳ Ｐゴシック" pitchFamily="34" charset="-128"/>
              </a:rPr>
              <a:t>Mise en œuvre du Plan d’action GES </a:t>
            </a:r>
            <a:endParaRPr lang="en-US" altLang="fr-FR" sz="36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1633352" y="2286000"/>
          <a:ext cx="5867400" cy="4186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28600" y="4953000"/>
            <a:ext cx="20574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</a:rPr>
              <a:t>Gouvernement</a:t>
            </a:r>
            <a:r>
              <a:rPr lang="en-US" b="1" dirty="0">
                <a:solidFill>
                  <a:srgbClr val="000000"/>
                </a:solidFill>
              </a:rPr>
              <a:t>, OSCs, NGOs </a:t>
            </a:r>
            <a:r>
              <a:rPr lang="en-US" b="1" dirty="0" err="1">
                <a:solidFill>
                  <a:srgbClr val="000000"/>
                </a:solidFill>
              </a:rPr>
              <a:t>féminines</a:t>
            </a:r>
            <a:r>
              <a:rPr lang="en-US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4948" y="91557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Language sensible au genre, </a:t>
            </a:r>
            <a:r>
              <a:rPr lang="en-US" b="1" dirty="0" err="1">
                <a:solidFill>
                  <a:srgbClr val="000000"/>
                </a:solidFill>
              </a:rPr>
              <a:t>Cours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mandataires</a:t>
            </a:r>
            <a:r>
              <a:rPr lang="en-US" b="1" dirty="0">
                <a:solidFill>
                  <a:srgbClr val="000000"/>
                </a:solidFill>
              </a:rPr>
              <a:t>, Briefing </a:t>
            </a:r>
            <a:r>
              <a:rPr lang="en-US" b="1" dirty="0" err="1">
                <a:solidFill>
                  <a:srgbClr val="000000"/>
                </a:solidFill>
              </a:rPr>
              <a:t>sur</a:t>
            </a:r>
            <a:r>
              <a:rPr lang="en-US" b="1" dirty="0">
                <a:solidFill>
                  <a:srgbClr val="000000"/>
                </a:solidFill>
              </a:rPr>
              <a:t> le Genre,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Kit Genre,…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705600" y="4648200"/>
            <a:ext cx="2433452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</a:rPr>
              <a:t>Partenariat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Organisations</a:t>
            </a:r>
            <a:r>
              <a:rPr lang="en-US" b="1" dirty="0">
                <a:solidFill>
                  <a:srgbClr val="000000"/>
                </a:solidFill>
              </a:rPr>
              <a:t> du SNU, ONUFEMMES…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867400" y="1371600"/>
            <a:ext cx="31242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</a:rPr>
              <a:t>Projets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programmes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suivis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évaluation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rapportage</a:t>
            </a:r>
            <a:r>
              <a:rPr lang="en-US" b="1" dirty="0">
                <a:solidFill>
                  <a:srgbClr val="000000"/>
                </a:solidFill>
              </a:rPr>
              <a:t>, ROAR, ATLAS, ….</a:t>
            </a:r>
          </a:p>
        </p:txBody>
      </p:sp>
    </p:spTree>
    <p:extLst>
      <p:ext uri="{BB962C8B-B14F-4D97-AF65-F5344CB8AC3E}">
        <p14:creationId xmlns:p14="http://schemas.microsoft.com/office/powerpoint/2010/main" val="41852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Placeholder 4"/>
          <p:cNvSpPr>
            <a:spLocks noGrp="1"/>
          </p:cNvSpPr>
          <p:nvPr>
            <p:ph type="body" sz="quarter" idx="17"/>
          </p:nvPr>
        </p:nvSpPr>
        <p:spPr bwMode="auto">
          <a:xfrm>
            <a:off x="683568" y="2204864"/>
            <a:ext cx="73914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>
                <a:latin typeface="+mj-lt"/>
                <a:ea typeface="ＭＳ Ｐゴシック" charset="0"/>
                <a:cs typeface="ＭＳ Ｐゴシック" charset="0"/>
              </a:rPr>
              <a:t>La situation du genre au Mali,</a:t>
            </a:r>
          </a:p>
          <a:p>
            <a:pPr algn="ctr"/>
            <a:r>
              <a:rPr lang="fr-FR" dirty="0">
                <a:latin typeface="+mj-lt"/>
                <a:ea typeface="ＭＳ Ｐゴシック" charset="0"/>
                <a:cs typeface="ＭＳ Ｐゴシック" charset="0"/>
              </a:rPr>
              <a:t>Opportunités et défis.</a:t>
            </a: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7315200" cy="609600"/>
          </a:xfrm>
        </p:spPr>
        <p:txBody>
          <a:bodyPr/>
          <a:lstStyle/>
          <a:p>
            <a:pPr>
              <a:defRPr/>
            </a:pPr>
            <a:r>
              <a:rPr lang="fr-FR" b="1" dirty="0">
                <a:solidFill>
                  <a:srgbClr val="003399"/>
                </a:solidFill>
              </a:rPr>
              <a:t>Programme des Nations Unies pour le développement</a:t>
            </a:r>
          </a:p>
          <a:p>
            <a:pPr>
              <a:defRPr/>
            </a:pPr>
            <a:endParaRPr lang="fr-FR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1993"/>
          <a:stretch>
            <a:fillRect/>
          </a:stretch>
        </p:blipFill>
        <p:spPr bwMode="auto">
          <a:xfrm>
            <a:off x="0" y="4495800"/>
            <a:ext cx="3017520" cy="21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 b="2733"/>
          <a:stretch>
            <a:fillRect/>
          </a:stretch>
        </p:blipFill>
        <p:spPr bwMode="auto">
          <a:xfrm>
            <a:off x="3017520" y="4495800"/>
            <a:ext cx="3063240" cy="21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1993"/>
          <a:stretch>
            <a:fillRect/>
          </a:stretch>
        </p:blipFill>
        <p:spPr bwMode="auto">
          <a:xfrm>
            <a:off x="6080760" y="4495800"/>
            <a:ext cx="3063240" cy="21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31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66800"/>
            <a:ext cx="7689628" cy="556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67544" y="314325"/>
            <a:ext cx="7696200" cy="752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003399"/>
                </a:solidFill>
                <a:ea typeface="ＭＳ Ｐゴシック" charset="0"/>
              </a:rPr>
              <a:t>Répartition de la population : 18,3 millions d’habitants.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003399"/>
                </a:solidFill>
                <a:ea typeface="ＭＳ Ｐゴシック" charset="0"/>
              </a:rPr>
              <a:t>49,8% ont moins de 15 ans</a:t>
            </a:r>
          </a:p>
        </p:txBody>
      </p:sp>
      <p:sp>
        <p:nvSpPr>
          <p:cNvPr id="7" name="Rectangle à coins arrondis 8"/>
          <p:cNvSpPr>
            <a:spLocks noChangeArrowheads="1"/>
          </p:cNvSpPr>
          <p:nvPr/>
        </p:nvSpPr>
        <p:spPr bwMode="auto">
          <a:xfrm>
            <a:off x="3229311" y="6173616"/>
            <a:ext cx="781050" cy="7620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3,057,672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  18% </a:t>
            </a:r>
          </a:p>
        </p:txBody>
      </p:sp>
      <p:sp>
        <p:nvSpPr>
          <p:cNvPr id="9" name="Rectangle à coins arrondis 10"/>
          <p:cNvSpPr>
            <a:spLocks noChangeArrowheads="1"/>
          </p:cNvSpPr>
          <p:nvPr/>
        </p:nvSpPr>
        <p:spPr bwMode="auto">
          <a:xfrm flipH="1">
            <a:off x="2497473" y="4751609"/>
            <a:ext cx="1463675" cy="29386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000000"/>
                </a:solidFill>
                <a:ea typeface="ＭＳ Ｐゴシック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100" dirty="0">
              <a:solidFill>
                <a:srgbClr val="FFFFFF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3,057,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672  17% </a:t>
            </a:r>
          </a:p>
        </p:txBody>
      </p:sp>
      <p:sp>
        <p:nvSpPr>
          <p:cNvPr id="10" name="Rectangle à coins arrondis 7"/>
          <p:cNvSpPr>
            <a:spLocks noChangeArrowheads="1"/>
          </p:cNvSpPr>
          <p:nvPr/>
        </p:nvSpPr>
        <p:spPr bwMode="auto">
          <a:xfrm>
            <a:off x="3528171" y="5326358"/>
            <a:ext cx="906760" cy="29527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000000"/>
                </a:solidFill>
                <a:ea typeface="ＭＳ Ｐゴシック" charset="0"/>
              </a:rPr>
              <a:t>  </a:t>
            </a: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2,951,935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    16%</a:t>
            </a:r>
          </a:p>
        </p:txBody>
      </p:sp>
      <p:sp>
        <p:nvSpPr>
          <p:cNvPr id="11" name="Rectangle à coins arrondis 9"/>
          <p:cNvSpPr>
            <a:spLocks noChangeArrowheads="1"/>
          </p:cNvSpPr>
          <p:nvPr/>
        </p:nvSpPr>
        <p:spPr bwMode="auto">
          <a:xfrm>
            <a:off x="1246188" y="4800600"/>
            <a:ext cx="914400" cy="60959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2,516,742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    14% </a:t>
            </a:r>
          </a:p>
        </p:txBody>
      </p:sp>
      <p:sp>
        <p:nvSpPr>
          <p:cNvPr id="12" name="Rectangle à coins arrondis 11"/>
          <p:cNvSpPr>
            <a:spLocks noChangeArrowheads="1"/>
          </p:cNvSpPr>
          <p:nvPr/>
        </p:nvSpPr>
        <p:spPr bwMode="auto">
          <a:xfrm>
            <a:off x="1703388" y="5908986"/>
            <a:ext cx="914400" cy="342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   2,285,408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 12% </a:t>
            </a:r>
          </a:p>
        </p:txBody>
      </p:sp>
      <p:sp>
        <p:nvSpPr>
          <p:cNvPr id="13" name="Rectangle à coins arrondis 5"/>
          <p:cNvSpPr>
            <a:spLocks noChangeArrowheads="1"/>
          </p:cNvSpPr>
          <p:nvPr/>
        </p:nvSpPr>
        <p:spPr bwMode="auto">
          <a:xfrm>
            <a:off x="6248400" y="4191000"/>
            <a:ext cx="914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FFFF"/>
                </a:solidFill>
                <a:ea typeface="ＭＳ Ｐゴシック" charset="0"/>
              </a:rPr>
              <a:t>  </a:t>
            </a: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684,605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 4%</a:t>
            </a:r>
            <a:r>
              <a:rPr lang="fr-FR" altLang="fr-FR" sz="1100" dirty="0">
                <a:solidFill>
                  <a:srgbClr val="FFFFFF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4" name="Rectangle à coins arrondis 3"/>
          <p:cNvSpPr>
            <a:spLocks noChangeArrowheads="1"/>
          </p:cNvSpPr>
          <p:nvPr/>
        </p:nvSpPr>
        <p:spPr bwMode="auto">
          <a:xfrm>
            <a:off x="4175125" y="2743200"/>
            <a:ext cx="9906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FF0000"/>
                </a:solidFill>
                <a:ea typeface="ＭＳ Ｐゴシック" charset="0"/>
              </a:rPr>
              <a:t> 851,859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FF0000"/>
                </a:solidFill>
                <a:ea typeface="ＭＳ Ｐゴシック" charset="0"/>
              </a:rPr>
              <a:t>   5% </a:t>
            </a:r>
          </a:p>
        </p:txBody>
      </p:sp>
      <p:sp>
        <p:nvSpPr>
          <p:cNvPr id="15" name="Rectangle à coins arrondis 4"/>
          <p:cNvSpPr>
            <a:spLocks noChangeArrowheads="1"/>
          </p:cNvSpPr>
          <p:nvPr/>
        </p:nvSpPr>
        <p:spPr bwMode="auto">
          <a:xfrm>
            <a:off x="6405563" y="3048000"/>
            <a:ext cx="9144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89,891</a:t>
            </a:r>
            <a:r>
              <a:rPr lang="fr-FR" altLang="fr-FR" sz="1100" dirty="0">
                <a:solidFill>
                  <a:srgbClr val="FFFFFF"/>
                </a:solidFill>
                <a:ea typeface="ＭＳ Ｐゴシック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FFFF"/>
                </a:solidFill>
                <a:ea typeface="ＭＳ Ｐゴシック" charset="0"/>
              </a:rPr>
              <a:t>  </a:t>
            </a: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0.5% </a:t>
            </a:r>
          </a:p>
        </p:txBody>
      </p:sp>
      <p:sp>
        <p:nvSpPr>
          <p:cNvPr id="16" name="Rectangle à coins arrondis 6"/>
          <p:cNvSpPr>
            <a:spLocks noChangeArrowheads="1"/>
          </p:cNvSpPr>
          <p:nvPr/>
        </p:nvSpPr>
        <p:spPr bwMode="auto">
          <a:xfrm>
            <a:off x="4419600" y="4674605"/>
            <a:ext cx="9144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2,570,513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dirty="0">
                <a:solidFill>
                  <a:srgbClr val="FF0000"/>
                </a:solidFill>
                <a:ea typeface="ＭＳ Ｐゴシック" charset="0"/>
              </a:rPr>
              <a:t>    14% </a:t>
            </a:r>
          </a:p>
        </p:txBody>
      </p:sp>
    </p:spTree>
    <p:extLst>
      <p:ext uri="{BB962C8B-B14F-4D97-AF65-F5344CB8AC3E}">
        <p14:creationId xmlns:p14="http://schemas.microsoft.com/office/powerpoint/2010/main" val="35253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533400" y="381000"/>
            <a:ext cx="7010400" cy="838200"/>
          </a:xfrm>
        </p:spPr>
        <p:txBody>
          <a:bodyPr/>
          <a:lstStyle/>
          <a:p>
            <a:r>
              <a:rPr lang="fr-FR" sz="3200" dirty="0">
                <a:solidFill>
                  <a:schemeClr val="accent2"/>
                </a:solidFill>
                <a:latin typeface="Arial Narrow" panose="020B0606020202030204" pitchFamily="34" charset="0"/>
              </a:rPr>
              <a:t>Evolution de la population Malienne.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51979"/>
              </p:ext>
            </p:extLst>
          </p:nvPr>
        </p:nvGraphicFramePr>
        <p:xfrm>
          <a:off x="304800" y="1981201"/>
          <a:ext cx="8534400" cy="4616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82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charset="-128"/>
                        </a:rPr>
                        <a:t>Années		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charset="-128"/>
                        </a:rPr>
                        <a:t>Population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ＭＳ Ｐゴシック" charset="-128"/>
                        </a:rPr>
                        <a:t>Taux de croissance</a:t>
                      </a:r>
                    </a:p>
                    <a:p>
                      <a:pPr algn="ctr"/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35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1970		  		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5 949 045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1,48%</a:t>
                      </a:r>
                    </a:p>
                    <a:p>
                      <a:pPr algn="ctr"/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1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2000	 			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11 064 926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2.85 %</a:t>
                      </a:r>
                    </a:p>
                    <a:p>
                      <a:pPr algn="ctr"/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3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2015	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17 599 694	</a:t>
                      </a:r>
                      <a:endParaRPr lang="fr-FR" sz="2400" b="1" dirty="0"/>
                    </a:p>
                    <a:p>
                      <a:pPr algn="ctr"/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2.96 %</a:t>
                      </a:r>
                    </a:p>
                    <a:p>
                      <a:pPr algn="ctr"/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2422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DPpptFormat_E">
  <a:themeElements>
    <a:clrScheme name="UNDPpptFormat_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NDPpptFormat_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33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DPpptFormat_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DPpptFormat_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DPpptFormat_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d4137b-41b2-488b-8250-6d369ec27664">
      <Value>763</Value>
      <Value>301</Value>
      <Value>233</Value>
      <Value>1545</Value>
      <Value>1522</Value>
      <Value>1107</Value>
    </TaxCatchAll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PublishedDate xmlns="f1161f5b-24a3-4c2d-bc81-44cb9325e8ee">2023-02-02T17:00:00+00:00</UNDPPublishedDate>
    <UNDPCountry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Mali</TermName>
          <TermId xmlns="http://schemas.microsoft.com/office/infopath/2007/PartnerControls">60b115b0-b60b-4fa6-9a61-ae1e779981bf</TermId>
        </TermInfo>
      </Terms>
    </UNDPCountryTaxHTField0>
    <UndpOUCode xmlns="1ed4137b-41b2-488b-8250-6d369ec27664">MLI</UndpOUCode>
    <PDC_x0020_Document_x0020_Category xmlns="f1161f5b-24a3-4c2d-bc81-44cb9325e8ee">Project</PDC_x0020_Document_x0020_Category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UNDPFocusArea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Capacity Development</TermName>
          <TermId xmlns="http://schemas.microsoft.com/office/infopath/2007/PartnerControls">0f6cebf4-50de-4968-b289-b483404a5dd0</TermId>
        </TermInfo>
      </Terms>
    </UNDPFocusAreasTaxHTField0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10be685e-4bef-4aec-b905-4df3748c0781</TermId>
        </TermInfo>
      </Terms>
    </idff2b682fce4d0680503cd9036a3260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_Publisher xmlns="http://schemas.microsoft.com/sharepoint/v3/fields" xsi:nil="true"/>
    <UNDPPOPPFunctionalArea xmlns="f1161f5b-24a3-4c2d-bc81-44cb9325e8ee">Programme and Project</UNDPPOPPFunctionalArea>
    <Document_x0020_Coverage_x0020_Period_x0020_Start_x0020_Date xmlns="f1161f5b-24a3-4c2d-bc81-44cb9325e8ee">2021-12-31T05:00:00+00:00</Document_x0020_Coverage_x0020_Period_x0020_Start_x0020_Date>
    <Document_x0020_Coverage_x0020_Period_x0020_End_x0020_Date xmlns="f1161f5b-24a3-4c2d-bc81-44cb9325e8ee">2021-12-31T05:00:00+00:00</Document_x0020_Coverage_x0020_Period_x0020_End_x0020_Date>
    <Project_x0020_Number xmlns="f1161f5b-24a3-4c2d-bc81-44cb9325e8ee" xsi:nil="true"/>
    <Project_x0020_Manager xmlns="f1161f5b-24a3-4c2d-bc81-44cb9325e8ee" xsi:nil="true"/>
    <c4e2ab2cc9354bbf9064eeb465a566ea xmlns="1ed4137b-41b2-488b-8250-6d369ec27664">
      <Terms xmlns="http://schemas.microsoft.com/office/infopath/2007/PartnerControls"/>
    </c4e2ab2cc9354bbf9064eeb465a566ea>
    <UndpProjectNo xmlns="1ed4137b-41b2-488b-8250-6d369ec27664">00126978</UndpProjectNo>
    <UndpDocStatus xmlns="1ed4137b-41b2-488b-8250-6d369ec27664">Final</UndpDocStatus>
    <Outcome1 xmlns="f1161f5b-24a3-4c2d-bc81-44cb9325e8ee">00120893</Outcome1>
    <UndpClassificationLevel xmlns="1ed4137b-41b2-488b-8250-6d369ec27664">Public</UndpClassificationLevel>
    <UndpIsTemplate xmlns="1ed4137b-41b2-488b-8250-6d369ec27664">No</UndpIsTemplate>
    <UndpDocID xmlns="1ed4137b-41b2-488b-8250-6d369ec27664" xsi:nil="true"/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French</TermName>
          <TermId xmlns="http://schemas.microsoft.com/office/infopath/2007/PartnerControls">946783f8-cd0b-41e2-848e-7777f631248e</TermId>
        </TermInfo>
      </Terms>
    </UN_x0020_LanguagesTaxHTField0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MLI</TermName>
          <TermId xmlns="http://schemas.microsoft.com/office/infopath/2007/PartnerControls">7a870009-9966-4078-9dda-f4f8eecee481</TermId>
        </TermInfo>
      </Terms>
    </gc6531b704974d528487414686b72f6f>
    <_dlc_DocId xmlns="f1161f5b-24a3-4c2d-bc81-44cb9325e8ee">ATLASPDC-4-168675</_dlc_DocId>
    <_dlc_DocIdUrl xmlns="f1161f5b-24a3-4c2d-bc81-44cb9325e8ee">
      <Url>https://info.undp.org/docs/pdc/_layouts/DocIdRedir.aspx?ID=ATLASPDC-4-168675</Url>
      <Description>ATLASPDC-4-168675</Description>
    </_dlc_DocIdUrl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4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2B35B27-2B73-46CE-A313-B1CDC0D1542F}"/>
</file>

<file path=customXml/itemProps2.xml><?xml version="1.0" encoding="utf-8"?>
<ds:datastoreItem xmlns:ds="http://schemas.openxmlformats.org/officeDocument/2006/customXml" ds:itemID="{1C61F4A1-6B53-4152-A028-06D219E72417}"/>
</file>

<file path=customXml/itemProps3.xml><?xml version="1.0" encoding="utf-8"?>
<ds:datastoreItem xmlns:ds="http://schemas.openxmlformats.org/officeDocument/2006/customXml" ds:itemID="{6063FA66-051E-4703-9E08-0CF833ABEC30}"/>
</file>

<file path=customXml/itemProps4.xml><?xml version="1.0" encoding="utf-8"?>
<ds:datastoreItem xmlns:ds="http://schemas.openxmlformats.org/officeDocument/2006/customXml" ds:itemID="{C644BAA9-9BD7-4BF6-8F36-C7D3C24C05E2}"/>
</file>

<file path=customXml/itemProps5.xml><?xml version="1.0" encoding="utf-8"?>
<ds:datastoreItem xmlns:ds="http://schemas.openxmlformats.org/officeDocument/2006/customXml" ds:itemID="{9F5FE7D1-4E5C-4A7E-A11C-2D731AEF246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5557</TotalTime>
  <Words>2371</Words>
  <Application>Microsoft Office PowerPoint</Application>
  <PresentationFormat>Affichage à l'écran (4:3)</PresentationFormat>
  <Paragraphs>348</Paragraphs>
  <Slides>34</Slides>
  <Notes>5</Notes>
  <HiddenSlides>0</HiddenSlides>
  <MMClips>1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50" baseType="lpstr">
      <vt:lpstr>Amasis MT Pro Black</vt:lpstr>
      <vt:lpstr>Arial</vt:lpstr>
      <vt:lpstr>Arial MT</vt:lpstr>
      <vt:lpstr>Arial Narrow</vt:lpstr>
      <vt:lpstr>Arial Rounded MT Bold</vt:lpstr>
      <vt:lpstr>Calibri</vt:lpstr>
      <vt:lpstr>Cambria</vt:lpstr>
      <vt:lpstr>Corbel</vt:lpstr>
      <vt:lpstr>Myriad Pro</vt:lpstr>
      <vt:lpstr>Times New Roman</vt:lpstr>
      <vt:lpstr>Tw Cen MT</vt:lpstr>
      <vt:lpstr>Wingdings</vt:lpstr>
      <vt:lpstr>Wingdings 2</vt:lpstr>
      <vt:lpstr>Office Theme</vt:lpstr>
      <vt:lpstr>3_Median</vt:lpstr>
      <vt:lpstr>UNDPpptFormat_E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Cadre juridique et fondement de la politique genre au Mali </vt:lpstr>
      <vt:lpstr>Présentation PowerPoint</vt:lpstr>
      <vt:lpstr>Présentation PowerPoint</vt:lpstr>
      <vt:lpstr>Les inégalités des genres au Mali  </vt:lpstr>
      <vt:lpstr>Présentation PowerPoint</vt:lpstr>
      <vt:lpstr>Présentation PowerPoint</vt:lpstr>
      <vt:lpstr>Présentation PowerPoint</vt:lpstr>
      <vt:lpstr>C’est quoi l’EAS?</vt:lpstr>
      <vt:lpstr>L’EAS, une forme de VBG</vt:lpstr>
      <vt:lpstr>POURQUOI CELA COMPTE?</vt:lpstr>
      <vt:lpstr>2. Les obligations individuelles sur la PSEA «DE SERVIR AVEC FIERTE: Tolérance Zéro pour l’ Exploitation et Abus Sexuel (EAS) » </vt:lpstr>
      <vt:lpstr>POURQUOI C’EST IMPORTANT?</vt:lpstr>
      <vt:lpstr> Introduction.  Inconduite Sexuelle (EAHS/EAS.H)   Comprendre les différences entre: EAS, Harcèlement Sexuel et la VBG </vt:lpstr>
      <vt:lpstr>FORMES d’ L’ Exploitation                       et Abus  Sexuel  (EAS)</vt:lpstr>
      <vt:lpstr>Présentation PowerPoint</vt:lpstr>
      <vt:lpstr>Présentation PowerPoint</vt:lpstr>
      <vt:lpstr>PREVENTION DE L’EAS- Formation</vt:lpstr>
      <vt:lpstr>PREVENTION DE L’EAS</vt:lpstr>
      <vt:lpstr>PREVENTION de l’EAS - FILTRAGE</vt:lpstr>
      <vt:lpstr>Présentation PowerPoint</vt:lpstr>
      <vt:lpstr>SANCTIONS</vt:lpstr>
      <vt:lpstr>REPONSE a l’EAS</vt:lpstr>
      <vt:lpstr>REPONSE - Rapport</vt:lpstr>
      <vt:lpstr>Procédures de communication/partage de cas EAS interagence au MALI 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L’avenir que nous voulons: Droits et Autonomisation</dc:title>
  <dc:subject/>
  <dc:creator>PNUD</dc:creator>
  <cp:lastModifiedBy>Sofia CANOVAS PEREDA</cp:lastModifiedBy>
  <cp:revision>166</cp:revision>
  <dcterms:created xsi:type="dcterms:W3CDTF">2014-02-22T18:31:03Z</dcterms:created>
  <dcterms:modified xsi:type="dcterms:W3CDTF">2022-10-04T13:31:37Z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DPCountry">
    <vt:lpwstr>1545;#Mali|60b115b0-b60b-4fa6-9a61-ae1e779981bf</vt:lpwstr>
  </property>
  <property fmtid="{D5CDD505-2E9C-101B-9397-08002B2CF9AE}" pid="4" name="UndpDocTypeMM">
    <vt:lpwstr/>
  </property>
  <property fmtid="{D5CDD505-2E9C-101B-9397-08002B2CF9AE}" pid="5" name="UNDPDocumentCategory">
    <vt:lpwstr/>
  </property>
  <property fmtid="{D5CDD505-2E9C-101B-9397-08002B2CF9AE}" pid="6" name="UN Languages">
    <vt:lpwstr>233;#French|946783f8-cd0b-41e2-848e-7777f631248e</vt:lpwstr>
  </property>
  <property fmtid="{D5CDD505-2E9C-101B-9397-08002B2CF9AE}" pid="7" name="Operating Unit0">
    <vt:lpwstr>1522;#MLI|7a870009-9966-4078-9dda-f4f8eecee481</vt:lpwstr>
  </property>
  <property fmtid="{D5CDD505-2E9C-101B-9397-08002B2CF9AE}" pid="8" name="Atlas Document Status">
    <vt:lpwstr>763;#Draft|121d40a5-e62e-4d42-82e4-d6d12003de0a</vt:lpwstr>
  </property>
  <property fmtid="{D5CDD505-2E9C-101B-9397-08002B2CF9AE}" pid="9" name="Atlas Document Type">
    <vt:lpwstr>1107;#Other|10be685e-4bef-4aec-b905-4df3748c0781</vt:lpwstr>
  </property>
  <property fmtid="{D5CDD505-2E9C-101B-9397-08002B2CF9AE}" pid="10" name="eRegFilingCodeMM">
    <vt:lpwstr/>
  </property>
  <property fmtid="{D5CDD505-2E9C-101B-9397-08002B2CF9AE}" pid="11" name="UndpUnitMM">
    <vt:lpwstr/>
  </property>
  <property fmtid="{D5CDD505-2E9C-101B-9397-08002B2CF9AE}" pid="12" name="UNDPFocusAreas">
    <vt:lpwstr>301;#Capacity Development|0f6cebf4-50de-4968-b289-b483404a5dd0</vt:lpwstr>
  </property>
  <property fmtid="{D5CDD505-2E9C-101B-9397-08002B2CF9AE}" pid="13" name="_dlc_DocIdItemGuid">
    <vt:lpwstr>a0f2fbce-f7ce-41c4-82de-6c9095a94aea</vt:lpwstr>
  </property>
  <property fmtid="{D5CDD505-2E9C-101B-9397-08002B2CF9AE}" pid="14" name="URL">
    <vt:lpwstr/>
  </property>
  <property fmtid="{D5CDD505-2E9C-101B-9397-08002B2CF9AE}" pid="15" name="DocumentSetDescription">
    <vt:lpwstr/>
  </property>
  <property fmtid="{D5CDD505-2E9C-101B-9397-08002B2CF9AE}" pid="16" name="UnitTaxHTField0">
    <vt:lpwstr/>
  </property>
  <property fmtid="{D5CDD505-2E9C-101B-9397-08002B2CF9AE}" pid="17" name="Unit">
    <vt:lpwstr/>
  </property>
</Properties>
</file>